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130"/>
  </p:notesMasterIdLst>
  <p:sldIdLst>
    <p:sldId id="301" r:id="rId2"/>
    <p:sldId id="256" r:id="rId3"/>
    <p:sldId id="257" r:id="rId4"/>
    <p:sldId id="258" r:id="rId5"/>
    <p:sldId id="259" r:id="rId6"/>
    <p:sldId id="260" r:id="rId7"/>
    <p:sldId id="262" r:id="rId8"/>
    <p:sldId id="261" r:id="rId9"/>
    <p:sldId id="302" r:id="rId10"/>
    <p:sldId id="303" r:id="rId11"/>
    <p:sldId id="265" r:id="rId12"/>
    <p:sldId id="266" r:id="rId13"/>
    <p:sldId id="267" r:id="rId14"/>
    <p:sldId id="375" r:id="rId15"/>
    <p:sldId id="268" r:id="rId16"/>
    <p:sldId id="373" r:id="rId17"/>
    <p:sldId id="374" r:id="rId18"/>
    <p:sldId id="286" r:id="rId19"/>
    <p:sldId id="269" r:id="rId20"/>
    <p:sldId id="270" r:id="rId21"/>
    <p:sldId id="271" r:id="rId22"/>
    <p:sldId id="272" r:id="rId23"/>
    <p:sldId id="273" r:id="rId24"/>
    <p:sldId id="274" r:id="rId25"/>
    <p:sldId id="287" r:id="rId26"/>
    <p:sldId id="275" r:id="rId27"/>
    <p:sldId id="276" r:id="rId28"/>
    <p:sldId id="279" r:id="rId29"/>
    <p:sldId id="277" r:id="rId30"/>
    <p:sldId id="278" r:id="rId31"/>
    <p:sldId id="280" r:id="rId32"/>
    <p:sldId id="281" r:id="rId33"/>
    <p:sldId id="282" r:id="rId34"/>
    <p:sldId id="283" r:id="rId35"/>
    <p:sldId id="306" r:id="rId36"/>
    <p:sldId id="285" r:id="rId37"/>
    <p:sldId id="288" r:id="rId38"/>
    <p:sldId id="289" r:id="rId39"/>
    <p:sldId id="290" r:id="rId40"/>
    <p:sldId id="291" r:id="rId41"/>
    <p:sldId id="294" r:id="rId42"/>
    <p:sldId id="293" r:id="rId43"/>
    <p:sldId id="372" r:id="rId44"/>
    <p:sldId id="295" r:id="rId45"/>
    <p:sldId id="307" r:id="rId46"/>
    <p:sldId id="296" r:id="rId47"/>
    <p:sldId id="297" r:id="rId48"/>
    <p:sldId id="298" r:id="rId49"/>
    <p:sldId id="299" r:id="rId50"/>
    <p:sldId id="300" r:id="rId51"/>
    <p:sldId id="304" r:id="rId52"/>
    <p:sldId id="305" r:id="rId53"/>
    <p:sldId id="308" r:id="rId54"/>
    <p:sldId id="309" r:id="rId55"/>
    <p:sldId id="310" r:id="rId56"/>
    <p:sldId id="376" r:id="rId57"/>
    <p:sldId id="311" r:id="rId58"/>
    <p:sldId id="377" r:id="rId59"/>
    <p:sldId id="312" r:id="rId60"/>
    <p:sldId id="313" r:id="rId61"/>
    <p:sldId id="314" r:id="rId62"/>
    <p:sldId id="315" r:id="rId63"/>
    <p:sldId id="392" r:id="rId64"/>
    <p:sldId id="316" r:id="rId65"/>
    <p:sldId id="317" r:id="rId66"/>
    <p:sldId id="380" r:id="rId67"/>
    <p:sldId id="379" r:id="rId68"/>
    <p:sldId id="319" r:id="rId69"/>
    <p:sldId id="320" r:id="rId70"/>
    <p:sldId id="318" r:id="rId71"/>
    <p:sldId id="381" r:id="rId72"/>
    <p:sldId id="382" r:id="rId73"/>
    <p:sldId id="321" r:id="rId74"/>
    <p:sldId id="383" r:id="rId75"/>
    <p:sldId id="384"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88" r:id="rId90"/>
    <p:sldId id="389" r:id="rId91"/>
    <p:sldId id="335" r:id="rId92"/>
    <p:sldId id="336" r:id="rId93"/>
    <p:sldId id="337" r:id="rId94"/>
    <p:sldId id="385" r:id="rId95"/>
    <p:sldId id="386" r:id="rId96"/>
    <p:sldId id="387" r:id="rId97"/>
    <p:sldId id="339" r:id="rId98"/>
    <p:sldId id="340" r:id="rId99"/>
    <p:sldId id="341" r:id="rId100"/>
    <p:sldId id="342" r:id="rId101"/>
    <p:sldId id="343" r:id="rId102"/>
    <p:sldId id="344" r:id="rId103"/>
    <p:sldId id="345" r:id="rId104"/>
    <p:sldId id="346" r:id="rId105"/>
    <p:sldId id="347" r:id="rId106"/>
    <p:sldId id="348" r:id="rId107"/>
    <p:sldId id="350" r:id="rId108"/>
    <p:sldId id="390" r:id="rId109"/>
    <p:sldId id="351" r:id="rId110"/>
    <p:sldId id="352" r:id="rId111"/>
    <p:sldId id="353" r:id="rId112"/>
    <p:sldId id="355" r:id="rId113"/>
    <p:sldId id="356" r:id="rId114"/>
    <p:sldId id="391" r:id="rId115"/>
    <p:sldId id="357" r:id="rId116"/>
    <p:sldId id="358" r:id="rId117"/>
    <p:sldId id="360" r:id="rId118"/>
    <p:sldId id="362" r:id="rId119"/>
    <p:sldId id="363" r:id="rId120"/>
    <p:sldId id="364" r:id="rId121"/>
    <p:sldId id="365" r:id="rId122"/>
    <p:sldId id="366" r:id="rId123"/>
    <p:sldId id="367" r:id="rId124"/>
    <p:sldId id="368" r:id="rId125"/>
    <p:sldId id="371" r:id="rId126"/>
    <p:sldId id="369" r:id="rId127"/>
    <p:sldId id="370" r:id="rId128"/>
    <p:sldId id="378"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67"/>
    <p:restoredTop sz="84655"/>
  </p:normalViewPr>
  <p:slideViewPr>
    <p:cSldViewPr snapToGrid="0">
      <p:cViewPr varScale="1">
        <p:scale>
          <a:sx n="113" d="100"/>
          <a:sy n="113" d="100"/>
        </p:scale>
        <p:origin x="12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61CCF-EC5D-3646-91C8-FA462AD7DB6A}" type="datetimeFigureOut">
              <a:rPr lang="en-US" smtClean="0"/>
              <a:t>7/10/24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22126-2AF0-D64E-ABE6-F7F79B01F13C}" type="slidenum">
              <a:rPr lang="en-US" smtClean="0"/>
              <a:t>‹#›</a:t>
            </a:fld>
            <a:endParaRPr lang="en-US"/>
          </a:p>
        </p:txBody>
      </p:sp>
    </p:spTree>
    <p:extLst>
      <p:ext uri="{BB962C8B-B14F-4D97-AF65-F5344CB8AC3E}">
        <p14:creationId xmlns:p14="http://schemas.microsoft.com/office/powerpoint/2010/main" val="3870365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a:t>
            </a:fld>
            <a:endParaRPr lang="en-US"/>
          </a:p>
        </p:txBody>
      </p:sp>
    </p:spTree>
    <p:extLst>
      <p:ext uri="{BB962C8B-B14F-4D97-AF65-F5344CB8AC3E}">
        <p14:creationId xmlns:p14="http://schemas.microsoft.com/office/powerpoint/2010/main" val="4051029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Intelligent stop lights use Reinforcement Learning to optimize traffic flow depending on time of day and number of car in a queue at the light.</a:t>
            </a:r>
          </a:p>
          <a:p>
            <a:r>
              <a:rPr lang="en-US" dirty="0"/>
              <a:t>Sensor integration is integral for this process as they use computer vision and sensors for environment navigation. </a:t>
            </a:r>
          </a:p>
        </p:txBody>
      </p:sp>
      <p:sp>
        <p:nvSpPr>
          <p:cNvPr id="4" name="Slide Number Placeholder 3"/>
          <p:cNvSpPr>
            <a:spLocks noGrp="1"/>
          </p:cNvSpPr>
          <p:nvPr>
            <p:ph type="sldNum" sz="quarter" idx="5"/>
          </p:nvPr>
        </p:nvSpPr>
        <p:spPr/>
        <p:txBody>
          <a:bodyPr/>
          <a:lstStyle/>
          <a:p>
            <a:fld id="{92622126-2AF0-D64E-ABE6-F7F79B01F13C}" type="slidenum">
              <a:rPr lang="en-US" smtClean="0"/>
              <a:t>25</a:t>
            </a:fld>
            <a:endParaRPr lang="en-US"/>
          </a:p>
        </p:txBody>
      </p:sp>
    </p:spTree>
    <p:extLst>
      <p:ext uri="{BB962C8B-B14F-4D97-AF65-F5344CB8AC3E}">
        <p14:creationId xmlns:p14="http://schemas.microsoft.com/office/powerpoint/2010/main" val="2339374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26</a:t>
            </a:fld>
            <a:endParaRPr lang="en-US"/>
          </a:p>
        </p:txBody>
      </p:sp>
    </p:spTree>
    <p:extLst>
      <p:ext uri="{BB962C8B-B14F-4D97-AF65-F5344CB8AC3E}">
        <p14:creationId xmlns:p14="http://schemas.microsoft.com/office/powerpoint/2010/main" val="3110195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our next stint of time we will begin to learn about basic reward shaping and implement it into our program</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27</a:t>
            </a:fld>
            <a:endParaRPr lang="en-US"/>
          </a:p>
        </p:txBody>
      </p:sp>
    </p:spTree>
    <p:extLst>
      <p:ext uri="{BB962C8B-B14F-4D97-AF65-F5344CB8AC3E}">
        <p14:creationId xmlns:p14="http://schemas.microsoft.com/office/powerpoint/2010/main" val="1055091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Transfer learning is a machine learning technique where a model trained for a specific task is used as the starting point for a different use case</a:t>
            </a:r>
          </a:p>
          <a:p>
            <a:endParaRPr lang="en-US" dirty="0"/>
          </a:p>
          <a:p>
            <a:r>
              <a:rPr lang="en-US" dirty="0"/>
              <a:t>This paper explores the application of transfer learning in reinforcement learning (RL) contexts. The core idea is that the experience and knowledge gained from learning one task (the source task) can improve the learning performance on a different but related task (the target task).</a:t>
            </a:r>
          </a:p>
          <a:p>
            <a:endParaRPr lang="en-US" dirty="0"/>
          </a:p>
          <a:p>
            <a:r>
              <a:rPr lang="en-US" dirty="0"/>
              <a:t>Reinforcement Learning here is used to guide the transferring process. There is a separate agent learning the best path to transfer knowledge from one domain to another</a:t>
            </a:r>
          </a:p>
        </p:txBody>
      </p:sp>
      <p:sp>
        <p:nvSpPr>
          <p:cNvPr id="4" name="Slide Number Placeholder 3"/>
          <p:cNvSpPr>
            <a:spLocks noGrp="1"/>
          </p:cNvSpPr>
          <p:nvPr>
            <p:ph type="sldNum" sz="quarter" idx="5"/>
          </p:nvPr>
        </p:nvSpPr>
        <p:spPr/>
        <p:txBody>
          <a:bodyPr/>
          <a:lstStyle/>
          <a:p>
            <a:fld id="{92622126-2AF0-D64E-ABE6-F7F79B01F13C}" type="slidenum">
              <a:rPr lang="en-US" smtClean="0"/>
              <a:t>28</a:t>
            </a:fld>
            <a:endParaRPr lang="en-US"/>
          </a:p>
        </p:txBody>
      </p:sp>
    </p:spTree>
    <p:extLst>
      <p:ext uri="{BB962C8B-B14F-4D97-AF65-F5344CB8AC3E}">
        <p14:creationId xmlns:p14="http://schemas.microsoft.com/office/powerpoint/2010/main" val="1424498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 paper essentially used RL on a different RL model to get the best RL model</a:t>
            </a:r>
          </a:p>
        </p:txBody>
      </p:sp>
      <p:sp>
        <p:nvSpPr>
          <p:cNvPr id="4" name="Slide Number Placeholder 3"/>
          <p:cNvSpPr>
            <a:spLocks noGrp="1"/>
          </p:cNvSpPr>
          <p:nvPr>
            <p:ph type="sldNum" sz="quarter" idx="5"/>
          </p:nvPr>
        </p:nvSpPr>
        <p:spPr/>
        <p:txBody>
          <a:bodyPr/>
          <a:lstStyle/>
          <a:p>
            <a:fld id="{92622126-2AF0-D64E-ABE6-F7F79B01F13C}" type="slidenum">
              <a:rPr lang="en-US" smtClean="0"/>
              <a:t>31</a:t>
            </a:fld>
            <a:endParaRPr lang="en-US"/>
          </a:p>
        </p:txBody>
      </p:sp>
    </p:spTree>
    <p:extLst>
      <p:ext uri="{BB962C8B-B14F-4D97-AF65-F5344CB8AC3E}">
        <p14:creationId xmlns:p14="http://schemas.microsoft.com/office/powerpoint/2010/main" val="80749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THE MASSES KNOW DO NOT TRAIN MODELS YET</a:t>
            </a:r>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32</a:t>
            </a:fld>
            <a:endParaRPr lang="en-US"/>
          </a:p>
        </p:txBody>
      </p:sp>
    </p:spTree>
    <p:extLst>
      <p:ext uri="{BB962C8B-B14F-4D97-AF65-F5344CB8AC3E}">
        <p14:creationId xmlns:p14="http://schemas.microsoft.com/office/powerpoint/2010/main" val="4242256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next stint of time we will train our q-learning agents and play against them</a:t>
            </a:r>
          </a:p>
        </p:txBody>
      </p:sp>
      <p:sp>
        <p:nvSpPr>
          <p:cNvPr id="4" name="Slide Number Placeholder 3"/>
          <p:cNvSpPr>
            <a:spLocks noGrp="1"/>
          </p:cNvSpPr>
          <p:nvPr>
            <p:ph type="sldNum" sz="quarter" idx="5"/>
          </p:nvPr>
        </p:nvSpPr>
        <p:spPr/>
        <p:txBody>
          <a:bodyPr/>
          <a:lstStyle/>
          <a:p>
            <a:fld id="{92622126-2AF0-D64E-ABE6-F7F79B01F13C}" type="slidenum">
              <a:rPr lang="en-US" smtClean="0"/>
              <a:t>33</a:t>
            </a:fld>
            <a:endParaRPr lang="en-US"/>
          </a:p>
        </p:txBody>
      </p:sp>
    </p:spTree>
    <p:extLst>
      <p:ext uri="{BB962C8B-B14F-4D97-AF65-F5344CB8AC3E}">
        <p14:creationId xmlns:p14="http://schemas.microsoft.com/office/powerpoint/2010/main" val="1434544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37</a:t>
            </a:fld>
            <a:endParaRPr lang="en-US"/>
          </a:p>
        </p:txBody>
      </p:sp>
    </p:spTree>
    <p:extLst>
      <p:ext uri="{BB962C8B-B14F-4D97-AF65-F5344CB8AC3E}">
        <p14:creationId xmlns:p14="http://schemas.microsoft.com/office/powerpoint/2010/main" val="2583786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zero-sum game is a situation in game theory where one player's gain or loss is exactly balanced by the losses or gains of other players. In other words, the total sum of all players' payoffs is zero, meaning that one player's win is another player's loss.</a:t>
            </a:r>
          </a:p>
          <a:p>
            <a:br>
              <a:rPr lang="en-US" dirty="0"/>
            </a:br>
            <a:r>
              <a:rPr lang="en-US" dirty="0"/>
              <a:t>1997, in conjunction with other algorithms, a minimax algorithm beat the world chess player with a score of 3.5 to 2.5</a:t>
            </a:r>
          </a:p>
          <a:p>
            <a:r>
              <a:rPr lang="en-US" dirty="0"/>
              <a:t>The event was a six-game match between IBM's Deep Blue and the reigning World Chess Champion, Garry Kasparov.</a:t>
            </a:r>
          </a:p>
          <a:p>
            <a:endParaRPr lang="en-US" dirty="0"/>
          </a:p>
          <a:p>
            <a:r>
              <a:rPr lang="en-US" dirty="0"/>
              <a:t>Minimax algorithm explanation on next slide </a:t>
            </a:r>
          </a:p>
        </p:txBody>
      </p:sp>
      <p:sp>
        <p:nvSpPr>
          <p:cNvPr id="4" name="Slide Number Placeholder 3"/>
          <p:cNvSpPr>
            <a:spLocks noGrp="1"/>
          </p:cNvSpPr>
          <p:nvPr>
            <p:ph type="sldNum" sz="quarter" idx="5"/>
          </p:nvPr>
        </p:nvSpPr>
        <p:spPr/>
        <p:txBody>
          <a:bodyPr/>
          <a:lstStyle/>
          <a:p>
            <a:fld id="{92622126-2AF0-D64E-ABE6-F7F79B01F13C}" type="slidenum">
              <a:rPr lang="en-US" smtClean="0"/>
              <a:t>39</a:t>
            </a:fld>
            <a:endParaRPr lang="en-US"/>
          </a:p>
        </p:txBody>
      </p:sp>
    </p:spTree>
    <p:extLst>
      <p:ext uri="{BB962C8B-B14F-4D97-AF65-F5344CB8AC3E}">
        <p14:creationId xmlns:p14="http://schemas.microsoft.com/office/powerpoint/2010/main" val="2577762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original state, the minimax algorithm creates a decision tree with all possible future states and outcomes. From this, it will follow the path with either the maximum number of average points or the minimum amount of points.</a:t>
            </a:r>
          </a:p>
          <a:p>
            <a:endParaRPr lang="en-US" dirty="0"/>
          </a:p>
          <a:p>
            <a:r>
              <a:rPr lang="en-US" dirty="0"/>
              <a:t>Think of minimax as a friend who overthinks the everything and plays out every scenario in their head to be extremely cautious on how to move. </a:t>
            </a:r>
          </a:p>
        </p:txBody>
      </p:sp>
      <p:sp>
        <p:nvSpPr>
          <p:cNvPr id="4" name="Slide Number Placeholder 3"/>
          <p:cNvSpPr>
            <a:spLocks noGrp="1"/>
          </p:cNvSpPr>
          <p:nvPr>
            <p:ph type="sldNum" sz="quarter" idx="5"/>
          </p:nvPr>
        </p:nvSpPr>
        <p:spPr/>
        <p:txBody>
          <a:bodyPr/>
          <a:lstStyle/>
          <a:p>
            <a:fld id="{92622126-2AF0-D64E-ABE6-F7F79B01F13C}" type="slidenum">
              <a:rPr lang="en-US" smtClean="0"/>
              <a:t>42</a:t>
            </a:fld>
            <a:endParaRPr lang="en-US"/>
          </a:p>
        </p:txBody>
      </p:sp>
    </p:spTree>
    <p:extLst>
      <p:ext uri="{BB962C8B-B14F-4D97-AF65-F5344CB8AC3E}">
        <p14:creationId xmlns:p14="http://schemas.microsoft.com/office/powerpoint/2010/main" val="2584495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QR Code leads to GitHub link</a:t>
            </a:r>
          </a:p>
          <a:p>
            <a:r>
              <a:rPr lang="en-US" dirty="0"/>
              <a:t>Itinerary is on GitHub</a:t>
            </a:r>
          </a:p>
        </p:txBody>
      </p:sp>
      <p:sp>
        <p:nvSpPr>
          <p:cNvPr id="4" name="Slide Number Placeholder 3"/>
          <p:cNvSpPr>
            <a:spLocks noGrp="1"/>
          </p:cNvSpPr>
          <p:nvPr>
            <p:ph type="sldNum" sz="quarter" idx="5"/>
          </p:nvPr>
        </p:nvSpPr>
        <p:spPr/>
        <p:txBody>
          <a:bodyPr/>
          <a:lstStyle/>
          <a:p>
            <a:fld id="{92622126-2AF0-D64E-ABE6-F7F79B01F13C}" type="slidenum">
              <a:rPr lang="en-US" smtClean="0"/>
              <a:t>11</a:t>
            </a:fld>
            <a:endParaRPr lang="en-US"/>
          </a:p>
        </p:txBody>
      </p:sp>
    </p:spTree>
    <p:extLst>
      <p:ext uri="{BB962C8B-B14F-4D97-AF65-F5344CB8AC3E}">
        <p14:creationId xmlns:p14="http://schemas.microsoft.com/office/powerpoint/2010/main" val="1983119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an agent that knows how many points may be granted per decision. It now wants to maximize the minimum points it will receive from making a move. Once it finds the highest minimum out of the bunch, it will stop search and go with that decision. </a:t>
            </a:r>
          </a:p>
        </p:txBody>
      </p:sp>
      <p:sp>
        <p:nvSpPr>
          <p:cNvPr id="4" name="Slide Number Placeholder 3"/>
          <p:cNvSpPr>
            <a:spLocks noGrp="1"/>
          </p:cNvSpPr>
          <p:nvPr>
            <p:ph type="sldNum" sz="quarter" idx="5"/>
          </p:nvPr>
        </p:nvSpPr>
        <p:spPr/>
        <p:txBody>
          <a:bodyPr/>
          <a:lstStyle/>
          <a:p>
            <a:fld id="{92622126-2AF0-D64E-ABE6-F7F79B01F13C}" type="slidenum">
              <a:rPr lang="en-US" smtClean="0"/>
              <a:t>43</a:t>
            </a:fld>
            <a:endParaRPr lang="en-US"/>
          </a:p>
        </p:txBody>
      </p:sp>
    </p:spTree>
    <p:extLst>
      <p:ext uri="{BB962C8B-B14F-4D97-AF65-F5344CB8AC3E}">
        <p14:creationId xmlns:p14="http://schemas.microsoft.com/office/powerpoint/2010/main" val="3242912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46</a:t>
            </a:fld>
            <a:endParaRPr lang="en-US"/>
          </a:p>
        </p:txBody>
      </p:sp>
    </p:spTree>
    <p:extLst>
      <p:ext uri="{BB962C8B-B14F-4D97-AF65-F5344CB8AC3E}">
        <p14:creationId xmlns:p14="http://schemas.microsoft.com/office/powerpoint/2010/main" val="2882859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 large space such as a 5x5, 20x20, or </a:t>
            </a:r>
            <a:r>
              <a:rPr lang="en-US" dirty="0" err="1"/>
              <a:t>NxN</a:t>
            </a:r>
            <a:r>
              <a:rPr lang="en-US" dirty="0"/>
              <a:t> </a:t>
            </a:r>
            <a:r>
              <a:rPr lang="en-US" dirty="0" err="1"/>
              <a:t>tictactoe</a:t>
            </a:r>
            <a:r>
              <a:rPr lang="en-US" dirty="0"/>
              <a:t> board. Accounting for every possible state that you could go into can be taxing computationally. </a:t>
            </a:r>
            <a:br>
              <a:rPr lang="en-US" dirty="0"/>
            </a:br>
            <a:br>
              <a:rPr lang="en-US" dirty="0"/>
            </a:br>
            <a:r>
              <a:rPr lang="en-US" dirty="0"/>
              <a:t>Outside of minimax, if you have expert data, encountering new scenarios can be impossible without having a model make abstractions from what your data to generalize for later. </a:t>
            </a:r>
          </a:p>
          <a:p>
            <a:endParaRPr lang="en-US" dirty="0"/>
          </a:p>
          <a:p>
            <a:r>
              <a:rPr lang="en-US" dirty="0"/>
              <a:t>We will talk more about solutions after our guest speaker William Leonard!</a:t>
            </a:r>
          </a:p>
        </p:txBody>
      </p:sp>
      <p:sp>
        <p:nvSpPr>
          <p:cNvPr id="4" name="Slide Number Placeholder 3"/>
          <p:cNvSpPr>
            <a:spLocks noGrp="1"/>
          </p:cNvSpPr>
          <p:nvPr>
            <p:ph type="sldNum" sz="quarter" idx="5"/>
          </p:nvPr>
        </p:nvSpPr>
        <p:spPr/>
        <p:txBody>
          <a:bodyPr/>
          <a:lstStyle/>
          <a:p>
            <a:fld id="{92622126-2AF0-D64E-ABE6-F7F79B01F13C}" type="slidenum">
              <a:rPr lang="en-US" smtClean="0"/>
              <a:t>47</a:t>
            </a:fld>
            <a:endParaRPr lang="en-US"/>
          </a:p>
        </p:txBody>
      </p:sp>
    </p:spTree>
    <p:extLst>
      <p:ext uri="{BB962C8B-B14F-4D97-AF65-F5344CB8AC3E}">
        <p14:creationId xmlns:p14="http://schemas.microsoft.com/office/powerpoint/2010/main" val="2093450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 back?</a:t>
            </a:r>
          </a:p>
        </p:txBody>
      </p:sp>
      <p:sp>
        <p:nvSpPr>
          <p:cNvPr id="4" name="Slide Number Placeholder 3"/>
          <p:cNvSpPr>
            <a:spLocks noGrp="1"/>
          </p:cNvSpPr>
          <p:nvPr>
            <p:ph type="sldNum" sz="quarter" idx="5"/>
          </p:nvPr>
        </p:nvSpPr>
        <p:spPr/>
        <p:txBody>
          <a:bodyPr/>
          <a:lstStyle/>
          <a:p>
            <a:fld id="{92622126-2AF0-D64E-ABE6-F7F79B01F13C}" type="slidenum">
              <a:rPr lang="en-US" smtClean="0"/>
              <a:t>50</a:t>
            </a:fld>
            <a:endParaRPr lang="en-US"/>
          </a:p>
        </p:txBody>
      </p:sp>
    </p:spTree>
    <p:extLst>
      <p:ext uri="{BB962C8B-B14F-4D97-AF65-F5344CB8AC3E}">
        <p14:creationId xmlns:p14="http://schemas.microsoft.com/office/powerpoint/2010/main" val="1736363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encounter a niche scenario that only comes up 1% of the time, you may never actually train on that scenario 1 time. The best way to get a good model for Basic Q-Learning is to train over all scenarios multiple times   </a:t>
            </a:r>
          </a:p>
        </p:txBody>
      </p:sp>
      <p:sp>
        <p:nvSpPr>
          <p:cNvPr id="4" name="Slide Number Placeholder 3"/>
          <p:cNvSpPr>
            <a:spLocks noGrp="1"/>
          </p:cNvSpPr>
          <p:nvPr>
            <p:ph type="sldNum" sz="quarter" idx="5"/>
          </p:nvPr>
        </p:nvSpPr>
        <p:spPr/>
        <p:txBody>
          <a:bodyPr/>
          <a:lstStyle/>
          <a:p>
            <a:fld id="{92622126-2AF0-D64E-ABE6-F7F79B01F13C}" type="slidenum">
              <a:rPr lang="en-US" smtClean="0"/>
              <a:t>60</a:t>
            </a:fld>
            <a:endParaRPr lang="en-US"/>
          </a:p>
        </p:txBody>
      </p:sp>
    </p:spTree>
    <p:extLst>
      <p:ext uri="{BB962C8B-B14F-4D97-AF65-F5344CB8AC3E}">
        <p14:creationId xmlns:p14="http://schemas.microsoft.com/office/powerpoint/2010/main" val="1370946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63</a:t>
            </a:fld>
            <a:endParaRPr lang="en-US"/>
          </a:p>
        </p:txBody>
      </p:sp>
    </p:spTree>
    <p:extLst>
      <p:ext uri="{BB962C8B-B14F-4D97-AF65-F5344CB8AC3E}">
        <p14:creationId xmlns:p14="http://schemas.microsoft.com/office/powerpoint/2010/main" val="2928423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They’re also universal function approximators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65</a:t>
            </a:fld>
            <a:endParaRPr lang="en-US"/>
          </a:p>
        </p:txBody>
      </p:sp>
    </p:spTree>
    <p:extLst>
      <p:ext uri="{BB962C8B-B14F-4D97-AF65-F5344CB8AC3E}">
        <p14:creationId xmlns:p14="http://schemas.microsoft.com/office/powerpoint/2010/main" val="1279536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TLDR, if there is a finite space and it can make create a finite number or neurons to approximate a continuous function. </a:t>
            </a:r>
          </a:p>
          <a:p>
            <a:endParaRPr lang="en-US" dirty="0"/>
          </a:p>
          <a:p>
            <a:r>
              <a:rPr lang="en-US" dirty="0"/>
              <a:t>Discontinuities in the environment can cause errors. </a:t>
            </a:r>
          </a:p>
          <a:p>
            <a:endParaRPr lang="en-US" dirty="0"/>
          </a:p>
          <a:p>
            <a:r>
              <a:rPr lang="en-US" dirty="0"/>
              <a:t>However, mitigations exist</a:t>
            </a:r>
          </a:p>
        </p:txBody>
      </p:sp>
      <p:sp>
        <p:nvSpPr>
          <p:cNvPr id="4" name="Slide Number Placeholder 3"/>
          <p:cNvSpPr>
            <a:spLocks noGrp="1"/>
          </p:cNvSpPr>
          <p:nvPr>
            <p:ph type="sldNum" sz="quarter" idx="5"/>
          </p:nvPr>
        </p:nvSpPr>
        <p:spPr/>
        <p:txBody>
          <a:bodyPr/>
          <a:lstStyle/>
          <a:p>
            <a:fld id="{92622126-2AF0-D64E-ABE6-F7F79B01F13C}" type="slidenum">
              <a:rPr lang="en-US" smtClean="0"/>
              <a:t>67</a:t>
            </a:fld>
            <a:endParaRPr lang="en-US"/>
          </a:p>
        </p:txBody>
      </p:sp>
    </p:spTree>
    <p:extLst>
      <p:ext uri="{BB962C8B-B14F-4D97-AF65-F5344CB8AC3E}">
        <p14:creationId xmlns:p14="http://schemas.microsoft.com/office/powerpoint/2010/main" val="1895007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Generator pushes out fake sample while we also push out real sample. The whole purpose of this is to discriminate and find the real one versus the fake. </a:t>
            </a:r>
          </a:p>
          <a:p>
            <a:endParaRPr lang="en-US" dirty="0"/>
          </a:p>
          <a:p>
            <a:r>
              <a:rPr lang="en-US" dirty="0"/>
              <a:t>Once this is found it will then be passed into the loss function. </a:t>
            </a:r>
          </a:p>
          <a:p>
            <a:endParaRPr lang="en-US" dirty="0"/>
          </a:p>
          <a:p>
            <a:r>
              <a:rPr lang="en-US" dirty="0"/>
              <a:t>Afterward, the loss will be passed into the GAN so it will know how close it is to looking real so that it may attempt to pass itself off as </a:t>
            </a:r>
            <a:r>
              <a:rPr lang="en-US" dirty="0" err="1"/>
              <a:t>indistinquishable</a:t>
            </a:r>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80</a:t>
            </a:fld>
            <a:endParaRPr lang="en-US"/>
          </a:p>
        </p:txBody>
      </p:sp>
    </p:spTree>
    <p:extLst>
      <p:ext uri="{BB962C8B-B14F-4D97-AF65-F5344CB8AC3E}">
        <p14:creationId xmlns:p14="http://schemas.microsoft.com/office/powerpoint/2010/main" val="2009219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(Bidirectional Encoder Representations from Transformers) is a state-of-the-art natural language processing (NLP) model developed by Google. BERT is designed to understand the context of a word in search queries and other text by looking at the words that come before and after it. Many researchers has looked into fine-tuning BERT for sentiment analysis as it a very advanced NLP model that would be beneficial</a:t>
            </a:r>
          </a:p>
        </p:txBody>
      </p:sp>
      <p:sp>
        <p:nvSpPr>
          <p:cNvPr id="4" name="Slide Number Placeholder 3"/>
          <p:cNvSpPr>
            <a:spLocks noGrp="1"/>
          </p:cNvSpPr>
          <p:nvPr>
            <p:ph type="sldNum" sz="quarter" idx="5"/>
          </p:nvPr>
        </p:nvSpPr>
        <p:spPr/>
        <p:txBody>
          <a:bodyPr/>
          <a:lstStyle/>
          <a:p>
            <a:fld id="{92622126-2AF0-D64E-ABE6-F7F79B01F13C}" type="slidenum">
              <a:rPr lang="en-US" smtClean="0"/>
              <a:t>82</a:t>
            </a:fld>
            <a:endParaRPr lang="en-US"/>
          </a:p>
        </p:txBody>
      </p:sp>
    </p:spTree>
    <p:extLst>
      <p:ext uri="{BB962C8B-B14F-4D97-AF65-F5344CB8AC3E}">
        <p14:creationId xmlns:p14="http://schemas.microsoft.com/office/powerpoint/2010/main" val="1441735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specifically a branch of Machine learning—maybe describe how it’s different from supervised and unsupervised learning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13</a:t>
            </a:fld>
            <a:endParaRPr lang="en-US"/>
          </a:p>
        </p:txBody>
      </p:sp>
    </p:spTree>
    <p:extLst>
      <p:ext uri="{BB962C8B-B14F-4D97-AF65-F5344CB8AC3E}">
        <p14:creationId xmlns:p14="http://schemas.microsoft.com/office/powerpoint/2010/main" val="31313968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Sparse Rewards</a:t>
            </a:r>
            <a:r>
              <a:rPr lang="en-US" dirty="0"/>
              <a:t>:</a:t>
            </a:r>
          </a:p>
          <a:p>
            <a:pPr>
              <a:buFont typeface="Arial" panose="020B0604020202020204" pitchFamily="34" charset="0"/>
              <a:buChar char="•"/>
            </a:pPr>
            <a:r>
              <a:rPr lang="en-US" dirty="0"/>
              <a:t>In "Montezuma's Revenge," rewards are infrequent, making it hard for the DQN to learn which actions lead to positive outcomes. The lack of frequent feedback can cause the Q-values to fluctuate wildly as the agent tries to find rewards.</a:t>
            </a:r>
          </a:p>
          <a:p>
            <a:endParaRPr lang="en-US" b="1" dirty="0"/>
          </a:p>
          <a:p>
            <a:r>
              <a:rPr lang="en-US" b="1" dirty="0"/>
              <a:t>Long-Term Dependencies</a:t>
            </a:r>
            <a:r>
              <a:rPr lang="en-US" dirty="0"/>
              <a:t>:</a:t>
            </a:r>
          </a:p>
          <a:p>
            <a:pPr>
              <a:buFont typeface="Arial" panose="020B0604020202020204" pitchFamily="34" charset="0"/>
              <a:buChar char="•"/>
            </a:pPr>
            <a:r>
              <a:rPr lang="en-US" dirty="0"/>
              <a:t>The game requires the agent to perform a sequence of actions over a long period before receiving any reward (e.g., finding a key and using it to open a door). DQNs struggle with these long-term dependencies because they primarily focus on immediate rewards.</a:t>
            </a:r>
          </a:p>
          <a:p>
            <a:endParaRPr lang="en-US" b="1" dirty="0"/>
          </a:p>
          <a:p>
            <a:r>
              <a:rPr lang="en-US" b="1" dirty="0"/>
              <a:t>Exploration vs. Exploitation</a:t>
            </a:r>
            <a:r>
              <a:rPr lang="en-US" dirty="0"/>
              <a:t>:</a:t>
            </a:r>
          </a:p>
          <a:p>
            <a:pPr>
              <a:buFont typeface="Arial" panose="020B0604020202020204" pitchFamily="34" charset="0"/>
              <a:buChar char="•"/>
            </a:pPr>
            <a:r>
              <a:rPr lang="en-US" dirty="0"/>
              <a:t>Effective exploration is crucial in this game due to the vast state space. However, DQNs might either explore too much, leading to slow convergence, or exploit too soon, missing out on discovering better strategies.</a:t>
            </a:r>
          </a:p>
          <a:p>
            <a:endParaRPr lang="en-US" b="1" dirty="0"/>
          </a:p>
          <a:p>
            <a:r>
              <a:rPr lang="en-US" b="1" dirty="0"/>
              <a:t>Unstable Updates</a:t>
            </a:r>
            <a:r>
              <a:rPr lang="en-US" dirty="0"/>
              <a:t>:</a:t>
            </a:r>
          </a:p>
          <a:p>
            <a:pPr>
              <a:buFont typeface="Arial" panose="020B0604020202020204" pitchFamily="34" charset="0"/>
              <a:buChar char="•"/>
            </a:pPr>
            <a:r>
              <a:rPr lang="en-US" dirty="0"/>
              <a:t>DQNs update Q-values using the Bellman equation, but the use of a function approximator (a deep neural network) can lead to instability. This instability arises from the correlation between Q-value updates and the current policy, leading to oscillations or divergence in Q-values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103</a:t>
            </a:fld>
            <a:endParaRPr lang="en-US"/>
          </a:p>
        </p:txBody>
      </p:sp>
    </p:spTree>
    <p:extLst>
      <p:ext uri="{BB962C8B-B14F-4D97-AF65-F5344CB8AC3E}">
        <p14:creationId xmlns:p14="http://schemas.microsoft.com/office/powerpoint/2010/main" val="1649262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Complex State Representation</a:t>
            </a:r>
            <a:r>
              <a:rPr lang="en-US" dirty="0"/>
              <a:t>:</a:t>
            </a:r>
          </a:p>
          <a:p>
            <a:pPr>
              <a:buFont typeface="Arial" panose="020B0604020202020204" pitchFamily="34" charset="0"/>
              <a:buChar char="•"/>
            </a:pPr>
            <a:r>
              <a:rPr lang="en-US" dirty="0"/>
              <a:t>Each state in chess is represented by a unique configuration of 64 squares, each containing one of 12 types of pieces (6 types for each player). The sheer number of possible board configurations makes it impractical to store and explore each state individually.</a:t>
            </a:r>
          </a:p>
          <a:p>
            <a:endParaRPr lang="en-US" b="1" dirty="0"/>
          </a:p>
          <a:p>
            <a:r>
              <a:rPr lang="en-US" b="1" dirty="0"/>
              <a:t>Sparse Rewards</a:t>
            </a:r>
            <a:r>
              <a:rPr lang="en-US" dirty="0"/>
              <a:t>:</a:t>
            </a:r>
          </a:p>
          <a:p>
            <a:pPr>
              <a:buFont typeface="Arial" panose="020B0604020202020204" pitchFamily="34" charset="0"/>
              <a:buChar char="•"/>
            </a:pPr>
            <a:r>
              <a:rPr lang="en-US" dirty="0"/>
              <a:t>Chess typically provides rewards only at the end of the game (win, lose, or draw). This sparsity makes it challenging for DQNs to learn which intermediate moves contribute to achieving a win or avoiding a loss.</a:t>
            </a:r>
          </a:p>
          <a:p>
            <a:endParaRPr lang="en-US" b="1" dirty="0"/>
          </a:p>
          <a:p>
            <a:r>
              <a:rPr lang="en-US" b="1" dirty="0"/>
              <a:t>Long-Term Planning</a:t>
            </a:r>
            <a:r>
              <a:rPr lang="en-US" dirty="0"/>
              <a:t>:</a:t>
            </a:r>
          </a:p>
          <a:p>
            <a:pPr>
              <a:buFont typeface="Arial" panose="020B0604020202020204" pitchFamily="34" charset="0"/>
              <a:buChar char="•"/>
            </a:pPr>
            <a:r>
              <a:rPr lang="en-US" dirty="0"/>
              <a:t>Chess requires long-term planning and strategy, often involving sequences of moves that lead to advantageous positions or checkmate. DQNs, which typically focus on immediate rewards, may struggle to learn these complex sequences without proper guidance.</a:t>
            </a:r>
          </a:p>
          <a:p>
            <a:endParaRPr lang="en-US" b="1" dirty="0"/>
          </a:p>
          <a:p>
            <a:r>
              <a:rPr lang="en-US" b="1" dirty="0"/>
              <a:t>Memory and Generalization</a:t>
            </a:r>
            <a:r>
              <a:rPr lang="en-US" dirty="0"/>
              <a:t>:</a:t>
            </a:r>
          </a:p>
          <a:p>
            <a:pPr>
              <a:buFont typeface="Arial" panose="020B0604020202020204" pitchFamily="34" charset="0"/>
              <a:buChar char="•"/>
            </a:pPr>
            <a:r>
              <a:rPr lang="en-US" dirty="0"/>
              <a:t>Storing and generalizing from experience in chess is difficult due to the vast state space. DQNs may fail to generalize well from encountered states to unseen states, leading to poor performance against novel opponents or positions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105</a:t>
            </a:fld>
            <a:endParaRPr lang="en-US"/>
          </a:p>
        </p:txBody>
      </p:sp>
    </p:spTree>
    <p:extLst>
      <p:ext uri="{BB962C8B-B14F-4D97-AF65-F5344CB8AC3E}">
        <p14:creationId xmlns:p14="http://schemas.microsoft.com/office/powerpoint/2010/main" val="2367693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107</a:t>
            </a:fld>
            <a:endParaRPr lang="en-US"/>
          </a:p>
        </p:txBody>
      </p:sp>
    </p:spTree>
    <p:extLst>
      <p:ext uri="{BB962C8B-B14F-4D97-AF65-F5344CB8AC3E}">
        <p14:creationId xmlns:p14="http://schemas.microsoft.com/office/powerpoint/2010/main" val="439748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create an agent to navigate this world that will take in wins as positive feedback and losses as negative feedback</a:t>
            </a:r>
          </a:p>
          <a:p>
            <a:r>
              <a:rPr lang="en-US" dirty="0"/>
              <a:t>We can also shape the behavior by valuing HP after challenges and battles</a:t>
            </a:r>
          </a:p>
          <a:p>
            <a:r>
              <a:rPr lang="en-US" dirty="0"/>
              <a:t>By shaping the rewards, the agent can effectively master the environment in any way we would like</a:t>
            </a:r>
          </a:p>
        </p:txBody>
      </p:sp>
      <p:sp>
        <p:nvSpPr>
          <p:cNvPr id="4" name="Slide Number Placeholder 3"/>
          <p:cNvSpPr>
            <a:spLocks noGrp="1"/>
          </p:cNvSpPr>
          <p:nvPr>
            <p:ph type="sldNum" sz="quarter" idx="5"/>
          </p:nvPr>
        </p:nvSpPr>
        <p:spPr/>
        <p:txBody>
          <a:bodyPr/>
          <a:lstStyle/>
          <a:p>
            <a:fld id="{92622126-2AF0-D64E-ABE6-F7F79B01F13C}" type="slidenum">
              <a:rPr lang="en-US" smtClean="0"/>
              <a:t>14</a:t>
            </a:fld>
            <a:endParaRPr lang="en-US"/>
          </a:p>
        </p:txBody>
      </p:sp>
    </p:spTree>
    <p:extLst>
      <p:ext uri="{BB962C8B-B14F-4D97-AF65-F5344CB8AC3E}">
        <p14:creationId xmlns:p14="http://schemas.microsoft.com/office/powerpoint/2010/main" val="3811237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 Learning Examples:</a:t>
            </a:r>
            <a:br>
              <a:rPr lang="en-US" dirty="0"/>
            </a:br>
            <a:endParaRPr lang="en-US" dirty="0"/>
          </a:p>
          <a:p>
            <a:r>
              <a:rPr lang="en-US" b="1" dirty="0"/>
              <a:t>Document Clustering</a:t>
            </a:r>
            <a:r>
              <a:rPr lang="en-US" dirty="0"/>
              <a:t>:</a:t>
            </a:r>
          </a:p>
          <a:p>
            <a:pPr>
              <a:buFont typeface="Arial" panose="020B0604020202020204" pitchFamily="34" charset="0"/>
              <a:buChar char="•"/>
            </a:pPr>
            <a:r>
              <a:rPr lang="en-US" b="1" dirty="0"/>
              <a:t>Task</a:t>
            </a:r>
            <a:r>
              <a:rPr lang="en-US" dirty="0"/>
              <a:t>: Grouping similar documents together based on content.</a:t>
            </a:r>
          </a:p>
          <a:p>
            <a:pPr>
              <a:buFont typeface="Arial" panose="020B0604020202020204" pitchFamily="34" charset="0"/>
              <a:buChar char="•"/>
            </a:pPr>
            <a:r>
              <a:rPr lang="en-US" b="1" dirty="0"/>
              <a:t>Example</a:t>
            </a:r>
            <a:r>
              <a:rPr lang="en-US" dirty="0"/>
              <a:t>: Using clustering algorithms to organize a large collection of articles into topics.</a:t>
            </a:r>
          </a:p>
          <a:p>
            <a:br>
              <a:rPr lang="en-US" b="1" dirty="0"/>
            </a:br>
            <a:r>
              <a:rPr lang="en-US" b="1" dirty="0"/>
              <a:t>Anomaly Detection</a:t>
            </a:r>
            <a:r>
              <a:rPr lang="en-US" dirty="0"/>
              <a:t>:</a:t>
            </a:r>
          </a:p>
          <a:p>
            <a:pPr>
              <a:buFont typeface="Arial" panose="020B0604020202020204" pitchFamily="34" charset="0"/>
              <a:buChar char="•"/>
            </a:pPr>
            <a:r>
              <a:rPr lang="en-US" b="1" dirty="0"/>
              <a:t>Task</a:t>
            </a:r>
            <a:r>
              <a:rPr lang="en-US" dirty="0"/>
              <a:t>: Identifying unusual patterns or outliers in data.</a:t>
            </a:r>
          </a:p>
          <a:p>
            <a:pPr>
              <a:buFont typeface="Arial" panose="020B0604020202020204" pitchFamily="34" charset="0"/>
              <a:buChar char="•"/>
            </a:pPr>
            <a:r>
              <a:rPr lang="en-US" b="1" dirty="0"/>
              <a:t>Example</a:t>
            </a:r>
            <a:r>
              <a:rPr lang="en-US" dirty="0"/>
              <a:t>: Detecting fraudulent transactions in financial data by finding transactions that deviate from normal behavior.</a:t>
            </a:r>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Supervised Learning Examples:</a:t>
            </a:r>
          </a:p>
          <a:p>
            <a:endParaRPr lang="en-US" b="1" dirty="0"/>
          </a:p>
          <a:p>
            <a:pPr>
              <a:buFont typeface="+mj-lt"/>
              <a:buAutoNum type="arabicPeriod"/>
            </a:pPr>
            <a:r>
              <a:rPr lang="en-US" b="1" dirty="0"/>
              <a:t>Image Classification</a:t>
            </a:r>
            <a:r>
              <a:rPr lang="en-US" dirty="0"/>
              <a:t>:</a:t>
            </a:r>
          </a:p>
          <a:p>
            <a:pPr marL="742950" lvl="1" indent="-285750">
              <a:buFont typeface="+mj-lt"/>
              <a:buAutoNum type="arabicPeriod"/>
            </a:pPr>
            <a:r>
              <a:rPr lang="en-US" b="1" dirty="0"/>
              <a:t>Task</a:t>
            </a:r>
            <a:r>
              <a:rPr lang="en-US" dirty="0"/>
              <a:t>: Classifying images of handwritten digits into ten categories (0-9).</a:t>
            </a:r>
          </a:p>
          <a:p>
            <a:pPr marL="742950" lvl="1" indent="-285750">
              <a:buFont typeface="+mj-lt"/>
              <a:buAutoNum type="arabicPeriod"/>
            </a:pPr>
            <a:r>
              <a:rPr lang="en-US" b="1" dirty="0"/>
              <a:t>Example</a:t>
            </a:r>
            <a:r>
              <a:rPr lang="en-US" dirty="0"/>
              <a:t>: MNIST dataset, where each image is labeled with the corresponding digit.</a:t>
            </a:r>
          </a:p>
          <a:p>
            <a:pPr marL="742950" lvl="1" indent="-285750">
              <a:buFont typeface="+mj-lt"/>
              <a:buAutoNum type="arabicPeriod"/>
            </a:pPr>
            <a:endParaRPr lang="en-US" dirty="0"/>
          </a:p>
          <a:p>
            <a:pPr>
              <a:buFont typeface="+mj-lt"/>
              <a:buAutoNum type="arabicPeriod"/>
            </a:pPr>
            <a:r>
              <a:rPr lang="en-US" b="1" dirty="0"/>
              <a:t>Spam Detection</a:t>
            </a:r>
            <a:r>
              <a:rPr lang="en-US" dirty="0"/>
              <a:t>:</a:t>
            </a:r>
          </a:p>
          <a:p>
            <a:pPr marL="742950" lvl="1" indent="-285750">
              <a:buFont typeface="+mj-lt"/>
              <a:buAutoNum type="arabicPeriod"/>
            </a:pPr>
            <a:r>
              <a:rPr lang="en-US" b="1" dirty="0"/>
              <a:t>Task</a:t>
            </a:r>
            <a:r>
              <a:rPr lang="en-US" dirty="0"/>
              <a:t>: Identifying whether an email is spam or not.</a:t>
            </a:r>
          </a:p>
          <a:p>
            <a:pPr marL="742950" lvl="1" indent="-285750">
              <a:buFont typeface="+mj-lt"/>
              <a:buAutoNum type="arabicPeriod"/>
            </a:pPr>
            <a:r>
              <a:rPr lang="en-US" b="1" dirty="0"/>
              <a:t>Example</a:t>
            </a:r>
            <a:r>
              <a:rPr lang="en-US" dirty="0"/>
              <a:t>: Using a labeled dataset of emails marked as "spam" or "not spam" to train a classifier.</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16</a:t>
            </a:fld>
            <a:endParaRPr lang="en-US"/>
          </a:p>
        </p:txBody>
      </p:sp>
    </p:spTree>
    <p:extLst>
      <p:ext uri="{BB962C8B-B14F-4D97-AF65-F5344CB8AC3E}">
        <p14:creationId xmlns:p14="http://schemas.microsoft.com/office/powerpoint/2010/main" val="2110984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Autonomous Vehicles – finds optimal path </a:t>
            </a:r>
          </a:p>
          <a:p>
            <a:r>
              <a:rPr lang="en-US" dirty="0"/>
              <a:t>Robotics, Healthcare – using robotic arms to learn the best methods for IVs and surgeries</a:t>
            </a:r>
          </a:p>
          <a:p>
            <a:r>
              <a:rPr lang="en-US" dirty="0"/>
              <a:t>Energy Management – optimizing the energy usage in a state – California pop. 55</a:t>
            </a:r>
          </a:p>
          <a:p>
            <a:r>
              <a:rPr lang="en-US" dirty="0"/>
              <a:t>Manufacturing – Optimizing material usage in factories</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 – using RL to personalize education in real time as a student uses the platform more and more with AR/VR – pilot trainings, and K-12</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18</a:t>
            </a:fld>
            <a:endParaRPr lang="en-US"/>
          </a:p>
        </p:txBody>
      </p:sp>
    </p:spTree>
    <p:extLst>
      <p:ext uri="{BB962C8B-B14F-4D97-AF65-F5344CB8AC3E}">
        <p14:creationId xmlns:p14="http://schemas.microsoft.com/office/powerpoint/2010/main" val="2565266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our next stint of time we will introduce how to use and apply RL and begin coding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19</a:t>
            </a:fld>
            <a:endParaRPr lang="en-US"/>
          </a:p>
        </p:txBody>
      </p:sp>
    </p:spTree>
    <p:extLst>
      <p:ext uri="{BB962C8B-B14F-4D97-AF65-F5344CB8AC3E}">
        <p14:creationId xmlns:p14="http://schemas.microsoft.com/office/powerpoint/2010/main" val="905189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Gamma is </a:t>
            </a:r>
            <a:r>
              <a:rPr lang="el-GR" dirty="0"/>
              <a:t>γ</a:t>
            </a:r>
            <a:endParaRPr lang="en-US" dirty="0"/>
          </a:p>
          <a:p>
            <a:r>
              <a:rPr lang="en-US" dirty="0"/>
              <a:t>You want to maximize how much new information is taken in</a:t>
            </a:r>
          </a:p>
        </p:txBody>
      </p:sp>
      <p:sp>
        <p:nvSpPr>
          <p:cNvPr id="4" name="Slide Number Placeholder 3"/>
          <p:cNvSpPr>
            <a:spLocks noGrp="1"/>
          </p:cNvSpPr>
          <p:nvPr>
            <p:ph type="sldNum" sz="quarter" idx="5"/>
          </p:nvPr>
        </p:nvSpPr>
        <p:spPr/>
        <p:txBody>
          <a:bodyPr/>
          <a:lstStyle/>
          <a:p>
            <a:fld id="{92622126-2AF0-D64E-ABE6-F7F79B01F13C}" type="slidenum">
              <a:rPr lang="en-US" smtClean="0"/>
              <a:t>22</a:t>
            </a:fld>
            <a:endParaRPr lang="en-US"/>
          </a:p>
        </p:txBody>
      </p:sp>
    </p:spTree>
    <p:extLst>
      <p:ext uri="{BB962C8B-B14F-4D97-AF65-F5344CB8AC3E}">
        <p14:creationId xmlns:p14="http://schemas.microsoft.com/office/powerpoint/2010/main" val="1535532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24</a:t>
            </a:fld>
            <a:endParaRPr lang="en-US"/>
          </a:p>
        </p:txBody>
      </p:sp>
    </p:spTree>
    <p:extLst>
      <p:ext uri="{BB962C8B-B14F-4D97-AF65-F5344CB8AC3E}">
        <p14:creationId xmlns:p14="http://schemas.microsoft.com/office/powerpoint/2010/main" val="2850469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7/10/24</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3594951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680281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41477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349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15011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451247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807882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044300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97340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13622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986721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7/10/24</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879179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77C5D6-C7EC-0526-C37F-01F32C69896B}"/>
              </a:ext>
            </a:extLst>
          </p:cNvPr>
          <p:cNvPicPr>
            <a:picLocks noChangeAspect="1"/>
          </p:cNvPicPr>
          <p:nvPr/>
        </p:nvPicPr>
        <p:blipFill rotWithShape="1">
          <a:blip r:embed="rId3"/>
          <a:srcRect t="16552" b="38358"/>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5C355F-2FB5-281C-3BC9-DDA7F8B50157}"/>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We Will Begin Shortly</a:t>
            </a:r>
          </a:p>
        </p:txBody>
      </p:sp>
    </p:spTree>
    <p:extLst>
      <p:ext uri="{BB962C8B-B14F-4D97-AF65-F5344CB8AC3E}">
        <p14:creationId xmlns:p14="http://schemas.microsoft.com/office/powerpoint/2010/main" val="234873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7A7AB8-2AEB-5D7A-DEF3-291F97DCCAB1}"/>
              </a:ext>
            </a:extLst>
          </p:cNvPr>
          <p:cNvPicPr>
            <a:picLocks noChangeAspect="1"/>
          </p:cNvPicPr>
          <p:nvPr/>
        </p:nvPicPr>
        <p:blipFill rotWithShape="1">
          <a:blip r:embed="rId2"/>
          <a:srcRect t="11604" b="412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C2753DF-DF7B-88E8-0B91-BE328F84770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Haley Dozier!</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239970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5D99B2-20F3-6498-6B24-5CE3B1DD420F}"/>
              </a:ext>
            </a:extLst>
          </p:cNvPr>
          <p:cNvPicPr>
            <a:picLocks noChangeAspect="1"/>
          </p:cNvPicPr>
          <p:nvPr/>
        </p:nvPicPr>
        <p:blipFill rotWithShape="1">
          <a:blip r:embed="rId2"/>
          <a:srcRect t="18361" b="25389"/>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CAE831-1C53-0B50-73F0-BFCF7E82CAB1}"/>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Play Against DQN</a:t>
            </a:r>
          </a:p>
        </p:txBody>
      </p:sp>
      <p:sp>
        <p:nvSpPr>
          <p:cNvPr id="23" name="Freeform: Shape 22">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4111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DC667E-182B-3ED9-A066-84A230F1D3AB}"/>
              </a:ext>
            </a:extLst>
          </p:cNvPr>
          <p:cNvPicPr>
            <a:picLocks noChangeAspect="1"/>
          </p:cNvPicPr>
          <p:nvPr/>
        </p:nvPicPr>
        <p:blipFill rotWithShape="1">
          <a:blip r:embed="rId2"/>
          <a:srcRect t="8240" b="7174"/>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B54DC80-E0F5-1166-C59A-C5812C3BB1FC}"/>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1-Hour Lunch Break</a:t>
            </a:r>
          </a:p>
        </p:txBody>
      </p:sp>
    </p:spTree>
    <p:extLst>
      <p:ext uri="{BB962C8B-B14F-4D97-AF65-F5344CB8AC3E}">
        <p14:creationId xmlns:p14="http://schemas.microsoft.com/office/powerpoint/2010/main" val="26441041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6A25C-EDB2-63C7-B896-F597D7D7C471}"/>
              </a:ext>
            </a:extLst>
          </p:cNvPr>
          <p:cNvSpPr>
            <a:spLocks noGrp="1"/>
          </p:cNvSpPr>
          <p:nvPr>
            <p:ph type="title"/>
          </p:nvPr>
        </p:nvSpPr>
        <p:spPr/>
        <p:txBody>
          <a:bodyPr/>
          <a:lstStyle/>
          <a:p>
            <a:r>
              <a:rPr lang="en-US" dirty="0"/>
              <a:t>Drawbacks of DQNs: Instability and Divergence</a:t>
            </a:r>
          </a:p>
        </p:txBody>
      </p:sp>
      <p:sp>
        <p:nvSpPr>
          <p:cNvPr id="4" name="Content Placeholder 3">
            <a:extLst>
              <a:ext uri="{FF2B5EF4-FFF2-40B4-BE49-F238E27FC236}">
                <a16:creationId xmlns:a16="http://schemas.microsoft.com/office/drawing/2014/main" id="{47F099E5-9583-8BDA-2197-025F556C5035}"/>
              </a:ext>
            </a:extLst>
          </p:cNvPr>
          <p:cNvSpPr>
            <a:spLocks noGrp="1"/>
          </p:cNvSpPr>
          <p:nvPr>
            <p:ph idx="1"/>
          </p:nvPr>
        </p:nvSpPr>
        <p:spPr/>
        <p:txBody>
          <a:bodyPr/>
          <a:lstStyle/>
          <a:p>
            <a:r>
              <a:rPr lang="en-US" dirty="0"/>
              <a:t>Training a DQN can lead to instability and divergence of the Q-Values</a:t>
            </a:r>
          </a:p>
          <a:p>
            <a:r>
              <a:rPr lang="en-US" dirty="0"/>
              <a:t>This is mainly due to the correlation between the current Q-Values and the target Q-Values, which are updated simultaneously </a:t>
            </a:r>
          </a:p>
          <a:p>
            <a:r>
              <a:rPr lang="en-US" dirty="0"/>
              <a:t>Example: In a simple game, Q-Values may oscillate wildly during training, causing the agent to perform poorly or fail to learn a stable policy</a:t>
            </a:r>
          </a:p>
        </p:txBody>
      </p:sp>
    </p:spTree>
    <p:extLst>
      <p:ext uri="{BB962C8B-B14F-4D97-AF65-F5344CB8AC3E}">
        <p14:creationId xmlns:p14="http://schemas.microsoft.com/office/powerpoint/2010/main" val="22066395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24" name="Freeform: Shape 1742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426" name="Rectangle 17425">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Montezuma's Revenge: 8-Bit Edition">
            <a:extLst>
              <a:ext uri="{FF2B5EF4-FFF2-40B4-BE49-F238E27FC236}">
                <a16:creationId xmlns:a16="http://schemas.microsoft.com/office/drawing/2014/main" id="{7D660C45-5D47-56FD-5900-9EB45274D2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428" name="Rectangle 17427">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2736BA9-C8D4-07AC-1407-A8C41EDCC89B}"/>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dirty="0">
                <a:solidFill>
                  <a:srgbClr val="FFFFFF"/>
                </a:solidFill>
                <a:effectLst/>
                <a:latin typeface="+mj-lt"/>
                <a:ea typeface="+mj-ea"/>
                <a:cs typeface="+mj-cs"/>
              </a:rPr>
              <a:t>Instability and Divergence</a:t>
            </a:r>
            <a:endParaRPr lang="en-US" b="1" kern="1200">
              <a:solidFill>
                <a:srgbClr val="FFFFFF"/>
              </a:solidFill>
              <a:effectLst/>
              <a:latin typeface="+mj-lt"/>
              <a:ea typeface="+mj-ea"/>
              <a:cs typeface="+mj-cs"/>
            </a:endParaRPr>
          </a:p>
        </p:txBody>
      </p:sp>
      <p:sp>
        <p:nvSpPr>
          <p:cNvPr id="3" name="Content Placeholder 2">
            <a:extLst>
              <a:ext uri="{FF2B5EF4-FFF2-40B4-BE49-F238E27FC236}">
                <a16:creationId xmlns:a16="http://schemas.microsoft.com/office/drawing/2014/main" id="{9F55938E-6E16-3E6D-F4F1-73B6F8A95373}"/>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Sparse and Infrequent Rewards</a:t>
            </a:r>
          </a:p>
          <a:p>
            <a:pPr marL="0" indent="0">
              <a:buNone/>
            </a:pPr>
            <a:r>
              <a:rPr lang="en-US" dirty="0">
                <a:solidFill>
                  <a:srgbClr val="FFFFFF"/>
                </a:solidFill>
              </a:rPr>
              <a:t>Long-Term Dependencies</a:t>
            </a:r>
          </a:p>
          <a:p>
            <a:pPr marL="0" indent="0">
              <a:buNone/>
            </a:pPr>
            <a:endParaRPr lang="en-US" kern="1200" dirty="0">
              <a:solidFill>
                <a:srgbClr val="FFFFFF"/>
              </a:solidFill>
              <a:latin typeface="+mn-lt"/>
              <a:ea typeface="+mn-ea"/>
              <a:cs typeface="+mn-cs"/>
            </a:endParaRPr>
          </a:p>
          <a:p>
            <a:pPr marL="0" indent="0">
              <a:buNone/>
            </a:pPr>
            <a:endParaRPr lang="en-US" kern="1200" dirty="0">
              <a:solidFill>
                <a:srgbClr val="FFFFFF"/>
              </a:solidFill>
              <a:latin typeface="+mn-lt"/>
              <a:ea typeface="+mn-ea"/>
              <a:cs typeface="+mn-cs"/>
            </a:endParaRPr>
          </a:p>
        </p:txBody>
      </p:sp>
      <p:sp>
        <p:nvSpPr>
          <p:cNvPr id="17430" name="Freeform: Shape 17429">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9244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D5E5-49B9-7AEC-A965-A144064A475C}"/>
              </a:ext>
            </a:extLst>
          </p:cNvPr>
          <p:cNvSpPr>
            <a:spLocks noGrp="1"/>
          </p:cNvSpPr>
          <p:nvPr>
            <p:ph type="title"/>
          </p:nvPr>
        </p:nvSpPr>
        <p:spPr/>
        <p:txBody>
          <a:bodyPr/>
          <a:lstStyle/>
          <a:p>
            <a:r>
              <a:rPr lang="en-US" dirty="0"/>
              <a:t>Drawbacks of DQNs: Large State Spaces</a:t>
            </a:r>
          </a:p>
        </p:txBody>
      </p:sp>
      <p:sp>
        <p:nvSpPr>
          <p:cNvPr id="3" name="Content Placeholder 2">
            <a:extLst>
              <a:ext uri="{FF2B5EF4-FFF2-40B4-BE49-F238E27FC236}">
                <a16:creationId xmlns:a16="http://schemas.microsoft.com/office/drawing/2014/main" id="{2656E3B6-B613-4487-ABE3-E8672AF48C7B}"/>
              </a:ext>
            </a:extLst>
          </p:cNvPr>
          <p:cNvSpPr>
            <a:spLocks noGrp="1"/>
          </p:cNvSpPr>
          <p:nvPr>
            <p:ph idx="1"/>
          </p:nvPr>
        </p:nvSpPr>
        <p:spPr/>
        <p:txBody>
          <a:bodyPr/>
          <a:lstStyle/>
          <a:p>
            <a:r>
              <a:rPr lang="en-US" dirty="0"/>
              <a:t>DQNs struggle with environments that have very large or continuous state spaces</a:t>
            </a:r>
          </a:p>
          <a:p>
            <a:r>
              <a:rPr lang="en-US" dirty="0"/>
              <a:t>Performance typically relies on the quality and representativeness of the training data, which can be sparse in large state-spaces</a:t>
            </a:r>
          </a:p>
          <a:p>
            <a:r>
              <a:rPr lang="en-US" dirty="0"/>
              <a:t>Example: in the game of Go, traditional DQNs may fail due to large state space because they are not able to generalize form limited training incentives/data</a:t>
            </a:r>
          </a:p>
        </p:txBody>
      </p:sp>
    </p:spTree>
    <p:extLst>
      <p:ext uri="{BB962C8B-B14F-4D97-AF65-F5344CB8AC3E}">
        <p14:creationId xmlns:p14="http://schemas.microsoft.com/office/powerpoint/2010/main" val="9468063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Freeform: Shape 1843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441" name="Rectangle 1844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How to Play Chess | HowStuffWorks">
            <a:extLst>
              <a:ext uri="{FF2B5EF4-FFF2-40B4-BE49-F238E27FC236}">
                <a16:creationId xmlns:a16="http://schemas.microsoft.com/office/drawing/2014/main" id="{105CE491-7ADB-D768-F0FF-E37131E023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43" name="Rectangle 1844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F954FC-B936-9F2E-3345-6939DBA389D9}"/>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Large State Spaces</a:t>
            </a:r>
          </a:p>
        </p:txBody>
      </p:sp>
      <p:sp>
        <p:nvSpPr>
          <p:cNvPr id="3" name="Content Placeholder 2">
            <a:extLst>
              <a:ext uri="{FF2B5EF4-FFF2-40B4-BE49-F238E27FC236}">
                <a16:creationId xmlns:a16="http://schemas.microsoft.com/office/drawing/2014/main" id="{E33A102F-0097-9007-EDFB-B3BEED8AC0A5}"/>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10^40 Possible Configurations</a:t>
            </a:r>
          </a:p>
          <a:p>
            <a:pPr marL="0" indent="0">
              <a:buNone/>
            </a:pPr>
            <a:r>
              <a:rPr lang="en-US" dirty="0">
                <a:solidFill>
                  <a:srgbClr val="FFFFFF"/>
                </a:solidFill>
              </a:rPr>
              <a:t>Sparse Reward </a:t>
            </a:r>
            <a:endParaRPr lang="en-US" kern="1200" dirty="0">
              <a:solidFill>
                <a:srgbClr val="FFFFFF"/>
              </a:solidFill>
              <a:latin typeface="+mn-lt"/>
              <a:ea typeface="+mn-ea"/>
              <a:cs typeface="+mn-cs"/>
            </a:endParaRPr>
          </a:p>
        </p:txBody>
      </p:sp>
      <p:sp>
        <p:nvSpPr>
          <p:cNvPr id="18445" name="Freeform: Shape 1844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501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3839-42D2-5DFB-F2D5-6E105CC1AAA6}"/>
              </a:ext>
            </a:extLst>
          </p:cNvPr>
          <p:cNvSpPr>
            <a:spLocks noGrp="1"/>
          </p:cNvSpPr>
          <p:nvPr>
            <p:ph type="title"/>
          </p:nvPr>
        </p:nvSpPr>
        <p:spPr/>
        <p:txBody>
          <a:bodyPr/>
          <a:lstStyle/>
          <a:p>
            <a:r>
              <a:rPr lang="en-US" dirty="0"/>
              <a:t>Drawbacks of DQNs: Overestimation Bias</a:t>
            </a:r>
          </a:p>
        </p:txBody>
      </p:sp>
      <p:sp>
        <p:nvSpPr>
          <p:cNvPr id="3" name="Content Placeholder 2">
            <a:extLst>
              <a:ext uri="{FF2B5EF4-FFF2-40B4-BE49-F238E27FC236}">
                <a16:creationId xmlns:a16="http://schemas.microsoft.com/office/drawing/2014/main" id="{6192928B-E19E-528F-1EC8-397B820E8A2D}"/>
              </a:ext>
            </a:extLst>
          </p:cNvPr>
          <p:cNvSpPr>
            <a:spLocks noGrp="1"/>
          </p:cNvSpPr>
          <p:nvPr>
            <p:ph idx="1"/>
          </p:nvPr>
        </p:nvSpPr>
        <p:spPr/>
        <p:txBody>
          <a:bodyPr/>
          <a:lstStyle/>
          <a:p>
            <a:r>
              <a:rPr lang="en-US" dirty="0"/>
              <a:t>DQNs can suffer from overestimation bias  where the Q-Values tend to be higher than the actual expected returns which can lead to suboptimal policies</a:t>
            </a:r>
          </a:p>
          <a:p>
            <a:r>
              <a:rPr lang="en-US" dirty="0"/>
              <a:t>Example: overestimation in navigation tasks can cause the agent to prefer routes that seem more rewarding but are less efficient or more dangerous </a:t>
            </a:r>
          </a:p>
        </p:txBody>
      </p:sp>
    </p:spTree>
    <p:extLst>
      <p:ext uri="{BB962C8B-B14F-4D97-AF65-F5344CB8AC3E}">
        <p14:creationId xmlns:p14="http://schemas.microsoft.com/office/powerpoint/2010/main" val="3974571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F19F-4DAA-BCFC-358A-62E109C56FFB}"/>
              </a:ext>
            </a:extLst>
          </p:cNvPr>
          <p:cNvSpPr>
            <a:spLocks noGrp="1"/>
          </p:cNvSpPr>
          <p:nvPr>
            <p:ph type="title"/>
          </p:nvPr>
        </p:nvSpPr>
        <p:spPr/>
        <p:txBody>
          <a:bodyPr/>
          <a:lstStyle/>
          <a:p>
            <a:r>
              <a:rPr lang="en-US" dirty="0"/>
              <a:t>Solutions to Drawbacks of DQNs</a:t>
            </a:r>
          </a:p>
        </p:txBody>
      </p:sp>
      <p:sp>
        <p:nvSpPr>
          <p:cNvPr id="3" name="Content Placeholder 2">
            <a:extLst>
              <a:ext uri="{FF2B5EF4-FFF2-40B4-BE49-F238E27FC236}">
                <a16:creationId xmlns:a16="http://schemas.microsoft.com/office/drawing/2014/main" id="{D6D5EC6F-E73F-6821-37FF-0EC8C141B82B}"/>
              </a:ext>
            </a:extLst>
          </p:cNvPr>
          <p:cNvSpPr>
            <a:spLocks noGrp="1"/>
          </p:cNvSpPr>
          <p:nvPr>
            <p:ph idx="1"/>
          </p:nvPr>
        </p:nvSpPr>
        <p:spPr/>
        <p:txBody>
          <a:bodyPr/>
          <a:lstStyle/>
          <a:p>
            <a:r>
              <a:rPr lang="en-US" dirty="0"/>
              <a:t>Be sure to:</a:t>
            </a:r>
          </a:p>
          <a:p>
            <a:pPr marL="617220" lvl="1" indent="-342900">
              <a:buFont typeface="+mj-lt"/>
              <a:buAutoNum type="arabicPeriod"/>
            </a:pPr>
            <a:r>
              <a:rPr lang="en-US" dirty="0"/>
              <a:t>Customize and fine-tune your model and weights</a:t>
            </a:r>
          </a:p>
          <a:p>
            <a:pPr marL="617220" lvl="1" indent="-342900">
              <a:buFont typeface="+mj-lt"/>
              <a:buAutoNum type="arabicPeriod"/>
            </a:pPr>
            <a:r>
              <a:rPr lang="en-US" dirty="0"/>
              <a:t>Test weights on small sample before allowing model to converge completely</a:t>
            </a:r>
          </a:p>
          <a:p>
            <a:pPr marL="617220" lvl="1" indent="-342900">
              <a:buFont typeface="+mj-lt"/>
              <a:buAutoNum type="arabicPeriod"/>
            </a:pPr>
            <a:r>
              <a:rPr lang="en-US" dirty="0"/>
              <a:t>Reassess the incentives given to DQN to optimize convergence</a:t>
            </a:r>
          </a:p>
        </p:txBody>
      </p:sp>
    </p:spTree>
    <p:extLst>
      <p:ext uri="{BB962C8B-B14F-4D97-AF65-F5344CB8AC3E}">
        <p14:creationId xmlns:p14="http://schemas.microsoft.com/office/powerpoint/2010/main" val="34877406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FAF10-1EF7-2F4F-2B84-01E1939AE968}"/>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40BB4E11-C9C0-7361-E808-DC5C76EE4DD8}"/>
              </a:ext>
            </a:extLst>
          </p:cNvPr>
          <p:cNvSpPr>
            <a:spLocks noGrp="1"/>
          </p:cNvSpPr>
          <p:nvPr>
            <p:ph idx="1"/>
          </p:nvPr>
        </p:nvSpPr>
        <p:spPr/>
        <p:txBody>
          <a:bodyPr/>
          <a:lstStyle/>
          <a:p>
            <a:r>
              <a:rPr lang="en-US" dirty="0"/>
              <a:t>Transfer learning is a technique in machine learning where a model developed for a particular task is reused as the starting point for a model on a second task. </a:t>
            </a:r>
          </a:p>
          <a:p>
            <a:r>
              <a:rPr lang="en-US" dirty="0"/>
              <a:t>It leverages knowledge gained from one domain to improve learning in another domain, often leading to faster convergence and better performance, </a:t>
            </a:r>
          </a:p>
          <a:p>
            <a:r>
              <a:rPr lang="en-US" dirty="0"/>
              <a:t>This is helpful especially when the target domain has limited data.</a:t>
            </a:r>
          </a:p>
          <a:p>
            <a:pPr marL="0" indent="0">
              <a:buNone/>
            </a:pPr>
            <a:r>
              <a:rPr lang="en-US" dirty="0"/>
              <a:t>Hold that thought!! We will see how this all ties in with our coming topic in a few slides</a:t>
            </a:r>
          </a:p>
        </p:txBody>
      </p:sp>
    </p:spTree>
    <p:extLst>
      <p:ext uri="{BB962C8B-B14F-4D97-AF65-F5344CB8AC3E}">
        <p14:creationId xmlns:p14="http://schemas.microsoft.com/office/powerpoint/2010/main" val="15379169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3DC92-B282-C95B-0272-06C452BD36A6}"/>
              </a:ext>
            </a:extLst>
          </p:cNvPr>
          <p:cNvSpPr>
            <a:spLocks noGrp="1"/>
          </p:cNvSpPr>
          <p:nvPr>
            <p:ph type="title"/>
          </p:nvPr>
        </p:nvSpPr>
        <p:spPr/>
        <p:txBody>
          <a:bodyPr/>
          <a:lstStyle/>
          <a:p>
            <a:r>
              <a:rPr lang="en-US" dirty="0"/>
              <a:t>Deep Q-Learning from Demonstrations (</a:t>
            </a:r>
            <a:r>
              <a:rPr lang="en-US" dirty="0" err="1"/>
              <a:t>DQfD</a:t>
            </a:r>
            <a:r>
              <a:rPr lang="en-US" dirty="0"/>
              <a:t>)</a:t>
            </a:r>
          </a:p>
        </p:txBody>
      </p:sp>
      <p:sp>
        <p:nvSpPr>
          <p:cNvPr id="3" name="Content Placeholder 2">
            <a:extLst>
              <a:ext uri="{FF2B5EF4-FFF2-40B4-BE49-F238E27FC236}">
                <a16:creationId xmlns:a16="http://schemas.microsoft.com/office/drawing/2014/main" id="{6B2AD90B-3302-3904-CC51-F3D423F434E1}"/>
              </a:ext>
            </a:extLst>
          </p:cNvPr>
          <p:cNvSpPr>
            <a:spLocks noGrp="1"/>
          </p:cNvSpPr>
          <p:nvPr>
            <p:ph idx="1"/>
          </p:nvPr>
        </p:nvSpPr>
        <p:spPr/>
        <p:txBody>
          <a:bodyPr/>
          <a:lstStyle/>
          <a:p>
            <a:r>
              <a:rPr lang="en-US" dirty="0"/>
              <a:t>Deep Q-Learning from Demonstrations is an extension of Deep Q-Networks (DQNs) that incorporates expert demonstrations into the learning process</a:t>
            </a:r>
          </a:p>
          <a:p>
            <a:r>
              <a:rPr lang="en-US" dirty="0"/>
              <a:t>Objective: to accelerate the learning process and/or the model’s performance by leveraging expert knowledge and demonstrations alongside traditional reinforcement learning</a:t>
            </a:r>
          </a:p>
        </p:txBody>
      </p:sp>
    </p:spTree>
    <p:extLst>
      <p:ext uri="{BB962C8B-B14F-4D97-AF65-F5344CB8AC3E}">
        <p14:creationId xmlns:p14="http://schemas.microsoft.com/office/powerpoint/2010/main" val="4214272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FF3597-294D-4BCC-9A3B-F73618BFB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A7EA052-B333-A258-E9A0-3ECC61F3CA2B}"/>
              </a:ext>
            </a:extLst>
          </p:cNvPr>
          <p:cNvSpPr>
            <a:spLocks noGrp="1"/>
          </p:cNvSpPr>
          <p:nvPr>
            <p:ph type="title"/>
          </p:nvPr>
        </p:nvSpPr>
        <p:spPr>
          <a:xfrm>
            <a:off x="1077361" y="720435"/>
            <a:ext cx="6397165" cy="1507375"/>
          </a:xfrm>
        </p:spPr>
        <p:txBody>
          <a:bodyPr>
            <a:normAutofit/>
          </a:bodyPr>
          <a:lstStyle/>
          <a:p>
            <a:r>
              <a:rPr lang="en-US"/>
              <a:t>Coding Environment Setup</a:t>
            </a:r>
            <a:endParaRPr lang="en-US" dirty="0"/>
          </a:p>
        </p:txBody>
      </p:sp>
      <p:sp>
        <p:nvSpPr>
          <p:cNvPr id="6" name="Content Placeholder 5">
            <a:extLst>
              <a:ext uri="{FF2B5EF4-FFF2-40B4-BE49-F238E27FC236}">
                <a16:creationId xmlns:a16="http://schemas.microsoft.com/office/drawing/2014/main" id="{F24CD8EB-2A1F-F6BF-4922-4B26554E0B5A}"/>
              </a:ext>
            </a:extLst>
          </p:cNvPr>
          <p:cNvSpPr>
            <a:spLocks noGrp="1"/>
          </p:cNvSpPr>
          <p:nvPr>
            <p:ph idx="1"/>
          </p:nvPr>
        </p:nvSpPr>
        <p:spPr>
          <a:xfrm>
            <a:off x="1077361" y="2427316"/>
            <a:ext cx="6397165" cy="3513514"/>
          </a:xfrm>
        </p:spPr>
        <p:txBody>
          <a:bodyPr>
            <a:normAutofit fontScale="77500" lnSpcReduction="20000"/>
          </a:bodyPr>
          <a:lstStyle/>
          <a:p>
            <a:pPr>
              <a:lnSpc>
                <a:spcPct val="110000"/>
              </a:lnSpc>
            </a:pPr>
            <a:r>
              <a:rPr lang="en-US" sz="1500" dirty="0"/>
              <a:t>Ensure all requirements from earlier in our setup are met</a:t>
            </a:r>
          </a:p>
          <a:p>
            <a:pPr>
              <a:lnSpc>
                <a:spcPct val="110000"/>
              </a:lnSpc>
            </a:pPr>
            <a:r>
              <a:rPr lang="en-US" sz="1500" dirty="0"/>
              <a:t>Ensure you can access the GitHub repository</a:t>
            </a:r>
          </a:p>
          <a:p>
            <a:pPr marL="560070" lvl="1" indent="-285750">
              <a:lnSpc>
                <a:spcPct val="110000"/>
              </a:lnSpc>
              <a:buFont typeface="Courier New" panose="02070309020205020404" pitchFamily="49" charset="0"/>
              <a:buChar char="o"/>
            </a:pPr>
            <a:r>
              <a:rPr lang="en-US" sz="1500" dirty="0"/>
              <a:t>https://</a:t>
            </a:r>
            <a:r>
              <a:rPr lang="en-US" sz="1500" dirty="0" err="1"/>
              <a:t>github.com</a:t>
            </a:r>
            <a:r>
              <a:rPr lang="en-US" sz="1500" dirty="0"/>
              <a:t>/</a:t>
            </a:r>
            <a:r>
              <a:rPr lang="en-US" sz="1500" dirty="0" err="1"/>
              <a:t>tylerjustinjackson</a:t>
            </a:r>
            <a:r>
              <a:rPr lang="en-US" sz="1500" dirty="0"/>
              <a:t>/RL-Workshop-ITL/tree/main</a:t>
            </a:r>
          </a:p>
          <a:p>
            <a:pPr>
              <a:lnSpc>
                <a:spcPct val="110000"/>
              </a:lnSpc>
            </a:pPr>
            <a:r>
              <a:rPr lang="en-US" sz="1500" dirty="0"/>
              <a:t>Run ‘pip install </a:t>
            </a:r>
            <a:r>
              <a:rPr lang="en-US" sz="1500" dirty="0" err="1"/>
              <a:t>numpy</a:t>
            </a:r>
            <a:r>
              <a:rPr lang="en-US" sz="1500" dirty="0"/>
              <a:t>’</a:t>
            </a:r>
          </a:p>
          <a:p>
            <a:pPr>
              <a:lnSpc>
                <a:spcPct val="110000"/>
              </a:lnSpc>
            </a:pPr>
            <a:r>
              <a:rPr lang="en-US" sz="1500" dirty="0"/>
              <a:t>Run ‘pip install  Torch’ to the Python version you will be using today</a:t>
            </a:r>
          </a:p>
          <a:p>
            <a:pPr>
              <a:lnSpc>
                <a:spcPct val="110000"/>
              </a:lnSpc>
            </a:pPr>
            <a:r>
              <a:rPr lang="en-US" sz="1500" dirty="0"/>
              <a:t>Test torch works with code below:</a:t>
            </a:r>
          </a:p>
          <a:p>
            <a:pPr marL="560070" lvl="1" indent="-285750">
              <a:lnSpc>
                <a:spcPct val="110000"/>
              </a:lnSpc>
              <a:buFont typeface="Courier New" panose="02070309020205020404" pitchFamily="49" charset="0"/>
              <a:buChar char="o"/>
            </a:pPr>
            <a:r>
              <a:rPr lang="en-US" sz="1500" dirty="0"/>
              <a:t>import torch</a:t>
            </a:r>
          </a:p>
          <a:p>
            <a:pPr marL="560070" lvl="1" indent="-285750">
              <a:lnSpc>
                <a:spcPct val="110000"/>
              </a:lnSpc>
              <a:buFont typeface="Courier New" panose="02070309020205020404" pitchFamily="49" charset="0"/>
              <a:buChar char="o"/>
            </a:pPr>
            <a:r>
              <a:rPr lang="en-US" sz="1500" dirty="0"/>
              <a:t>print(</a:t>
            </a:r>
            <a:r>
              <a:rPr lang="en-US" sz="1500" dirty="0" err="1"/>
              <a:t>torch.__version</a:t>
            </a:r>
            <a:r>
              <a:rPr lang="en-US" sz="1500" dirty="0"/>
              <a:t>__)</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Alternatively, you can run the </a:t>
            </a:r>
            <a:r>
              <a:rPr kumimoji="0" lang="en-US" sz="1500" b="0" i="0" u="none" strike="noStrike" kern="1200" cap="none" spc="0" normalizeH="0" baseline="0" noProof="0" dirty="0" err="1">
                <a:ln>
                  <a:noFill/>
                </a:ln>
                <a:solidFill>
                  <a:srgbClr val="000000"/>
                </a:solidFill>
                <a:effectLst/>
                <a:uLnTx/>
                <a:uFillTx/>
                <a:latin typeface="Avenir Next LT Pro Light"/>
                <a:ea typeface="+mn-ea"/>
                <a:cs typeface="+mn-cs"/>
              </a:rPr>
              <a:t>yml</a:t>
            </a: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 file from </a:t>
            </a:r>
            <a:r>
              <a:rPr kumimoji="0" lang="en-US" sz="1500" b="0" i="0" u="none" strike="noStrike" kern="1200" cap="none" spc="0" normalizeH="0" baseline="0" noProof="0" dirty="0" err="1">
                <a:ln>
                  <a:noFill/>
                </a:ln>
                <a:solidFill>
                  <a:srgbClr val="000000"/>
                </a:solidFill>
                <a:effectLst/>
                <a:uLnTx/>
                <a:uFillTx/>
                <a:latin typeface="Avenir Next LT Pro Light"/>
                <a:ea typeface="+mn-ea"/>
                <a:cs typeface="+mn-cs"/>
              </a:rPr>
              <a:t>github</a:t>
            </a: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 to install all packages</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Make sure you have the Tic-tac-toe GUI and mechanics downloaded from GitHub</a:t>
            </a:r>
          </a:p>
          <a:p>
            <a:pPr marL="0" indent="0">
              <a:lnSpc>
                <a:spcPct val="110000"/>
              </a:lnSpc>
              <a:buNone/>
            </a:pPr>
            <a:endParaRPr lang="en-US" sz="1500" dirty="0"/>
          </a:p>
          <a:p>
            <a:pPr marL="0" indent="0">
              <a:lnSpc>
                <a:spcPct val="110000"/>
              </a:lnSpc>
              <a:buNone/>
            </a:pPr>
            <a:r>
              <a:rPr lang="en-US" sz="1500" b="1" dirty="0"/>
              <a:t>We will take the next 30 minutes to ensure everyone is ready to proceed</a:t>
            </a:r>
          </a:p>
        </p:txBody>
      </p:sp>
      <p:sp>
        <p:nvSpPr>
          <p:cNvPr id="13" name="Rectangle 12">
            <a:extLst>
              <a:ext uri="{FF2B5EF4-FFF2-40B4-BE49-F238E27FC236}">
                <a16:creationId xmlns:a16="http://schemas.microsoft.com/office/drawing/2014/main" id="{FA95A814-33CD-4A6C-8F2B-378289DBB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696640" y="-148"/>
            <a:ext cx="3495360" cy="34014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579214A-A9B1-4E84-BF32-CA24669E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695889" y="-5385"/>
            <a:ext cx="3496111" cy="3401447"/>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3" name="Picture 2" descr="A qr code on a white background&#10;&#10;Description automatically generated">
            <a:extLst>
              <a:ext uri="{FF2B5EF4-FFF2-40B4-BE49-F238E27FC236}">
                <a16:creationId xmlns:a16="http://schemas.microsoft.com/office/drawing/2014/main" id="{9DE33317-D289-04F8-E113-7F8416F7CB18}"/>
              </a:ext>
            </a:extLst>
          </p:cNvPr>
          <p:cNvPicPr>
            <a:picLocks noChangeAspect="1"/>
          </p:cNvPicPr>
          <p:nvPr/>
        </p:nvPicPr>
        <p:blipFill rotWithShape="1">
          <a:blip r:embed="rId3"/>
          <a:srcRect r="-3" b="974"/>
          <a:stretch/>
        </p:blipFill>
        <p:spPr>
          <a:xfrm>
            <a:off x="8696640" y="3396062"/>
            <a:ext cx="3496111" cy="3461938"/>
          </a:xfrm>
          <a:prstGeom prst="rect">
            <a:avLst/>
          </a:prstGeom>
        </p:spPr>
      </p:pic>
    </p:spTree>
    <p:extLst>
      <p:ext uri="{BB962C8B-B14F-4D97-AF65-F5344CB8AC3E}">
        <p14:creationId xmlns:p14="http://schemas.microsoft.com/office/powerpoint/2010/main" val="35156535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751F-4EB9-034B-7B91-AF0256D72EEA}"/>
              </a:ext>
            </a:extLst>
          </p:cNvPr>
          <p:cNvSpPr>
            <a:spLocks noGrp="1"/>
          </p:cNvSpPr>
          <p:nvPr>
            <p:ph type="title"/>
          </p:nvPr>
        </p:nvSpPr>
        <p:spPr/>
        <p:txBody>
          <a:bodyPr/>
          <a:lstStyle/>
          <a:p>
            <a:r>
              <a:rPr lang="en-US" dirty="0"/>
              <a:t>Key Concepts for </a:t>
            </a:r>
            <a:r>
              <a:rPr lang="en-US" dirty="0" err="1"/>
              <a:t>DQfDs</a:t>
            </a:r>
            <a:endParaRPr lang="en-US" dirty="0"/>
          </a:p>
        </p:txBody>
      </p:sp>
      <p:sp>
        <p:nvSpPr>
          <p:cNvPr id="3" name="Content Placeholder 2">
            <a:extLst>
              <a:ext uri="{FF2B5EF4-FFF2-40B4-BE49-F238E27FC236}">
                <a16:creationId xmlns:a16="http://schemas.microsoft.com/office/drawing/2014/main" id="{FA8AE3AE-BAE3-24AF-3658-E89B56156D15}"/>
              </a:ext>
            </a:extLst>
          </p:cNvPr>
          <p:cNvSpPr>
            <a:spLocks noGrp="1"/>
          </p:cNvSpPr>
          <p:nvPr>
            <p:ph idx="1"/>
          </p:nvPr>
        </p:nvSpPr>
        <p:spPr/>
        <p:txBody>
          <a:bodyPr/>
          <a:lstStyle/>
          <a:p>
            <a:r>
              <a:rPr lang="en-US" dirty="0"/>
              <a:t>Expert Demonstrations use pre-collected data from expert behavior to guide the learning process</a:t>
            </a:r>
          </a:p>
          <a:p>
            <a:r>
              <a:rPr lang="en-US" dirty="0"/>
              <a:t>Hybrid Learning combines supervised learning from demonstrations with reinforcement learning from interaction with the environment</a:t>
            </a:r>
          </a:p>
        </p:txBody>
      </p:sp>
    </p:spTree>
    <p:extLst>
      <p:ext uri="{BB962C8B-B14F-4D97-AF65-F5344CB8AC3E}">
        <p14:creationId xmlns:p14="http://schemas.microsoft.com/office/powerpoint/2010/main" val="32357091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1560-6D5A-94AE-0030-146FAFEC3EAF}"/>
              </a:ext>
            </a:extLst>
          </p:cNvPr>
          <p:cNvSpPr>
            <a:spLocks noGrp="1"/>
          </p:cNvSpPr>
          <p:nvPr>
            <p:ph type="title"/>
          </p:nvPr>
        </p:nvSpPr>
        <p:spPr/>
        <p:txBody>
          <a:bodyPr/>
          <a:lstStyle/>
          <a:p>
            <a:r>
              <a:rPr lang="en-US" dirty="0"/>
              <a:t>History of </a:t>
            </a:r>
            <a:r>
              <a:rPr lang="en-US" dirty="0" err="1"/>
              <a:t>DQfDs</a:t>
            </a:r>
            <a:endParaRPr lang="en-US" dirty="0"/>
          </a:p>
        </p:txBody>
      </p:sp>
      <p:sp>
        <p:nvSpPr>
          <p:cNvPr id="3" name="Content Placeholder 2">
            <a:extLst>
              <a:ext uri="{FF2B5EF4-FFF2-40B4-BE49-F238E27FC236}">
                <a16:creationId xmlns:a16="http://schemas.microsoft.com/office/drawing/2014/main" id="{2711A5A9-1624-EEA3-FC89-893280B25D28}"/>
              </a:ext>
            </a:extLst>
          </p:cNvPr>
          <p:cNvSpPr>
            <a:spLocks noGrp="1"/>
          </p:cNvSpPr>
          <p:nvPr>
            <p:ph idx="1"/>
          </p:nvPr>
        </p:nvSpPr>
        <p:spPr/>
        <p:txBody>
          <a:bodyPr/>
          <a:lstStyle/>
          <a:p>
            <a:r>
              <a:rPr lang="en-US" dirty="0"/>
              <a:t>Early 2010s –  Initial concepts of learning from demonstrations explored in the context of reinforcement learning.</a:t>
            </a:r>
          </a:p>
          <a:p>
            <a:r>
              <a:rPr lang="en-US" dirty="0"/>
              <a:t>DeepMind’s </a:t>
            </a:r>
            <a:r>
              <a:rPr lang="en-US" dirty="0" err="1"/>
              <a:t>DQfD</a:t>
            </a:r>
            <a:r>
              <a:rPr lang="en-US" dirty="0"/>
              <a:t> (2016): DeepMind introduced </a:t>
            </a:r>
            <a:r>
              <a:rPr lang="en-US" dirty="0" err="1"/>
              <a:t>DQfD</a:t>
            </a:r>
            <a:r>
              <a:rPr lang="en-US" dirty="0"/>
              <a:t>, showcasing its potential to leverage expert demonstrations for improved learning efficiency.</a:t>
            </a:r>
          </a:p>
          <a:p>
            <a:r>
              <a:rPr lang="en-US" dirty="0"/>
              <a:t>DeepMind’s Paper Publication (2017): Detailed the methodology and demonstrated the effectiveness of </a:t>
            </a:r>
            <a:r>
              <a:rPr lang="en-US" dirty="0" err="1"/>
              <a:t>DQfD</a:t>
            </a:r>
            <a:r>
              <a:rPr lang="en-US" dirty="0"/>
              <a:t> in Atari games</a:t>
            </a:r>
          </a:p>
          <a:p>
            <a:endParaRPr lang="en-US" dirty="0"/>
          </a:p>
        </p:txBody>
      </p:sp>
    </p:spTree>
    <p:extLst>
      <p:ext uri="{BB962C8B-B14F-4D97-AF65-F5344CB8AC3E}">
        <p14:creationId xmlns:p14="http://schemas.microsoft.com/office/powerpoint/2010/main" val="20213286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F22D4-0923-475F-7470-2EB8E0E6F5CA}"/>
              </a:ext>
            </a:extLst>
          </p:cNvPr>
          <p:cNvSpPr>
            <a:spLocks noGrp="1"/>
          </p:cNvSpPr>
          <p:nvPr>
            <p:ph type="title"/>
          </p:nvPr>
        </p:nvSpPr>
        <p:spPr/>
        <p:txBody>
          <a:bodyPr/>
          <a:lstStyle/>
          <a:p>
            <a:r>
              <a:rPr lang="en-US" dirty="0" err="1"/>
              <a:t>DQfD</a:t>
            </a:r>
            <a:r>
              <a:rPr lang="en-US" dirty="0"/>
              <a:t> Components</a:t>
            </a:r>
          </a:p>
        </p:txBody>
      </p:sp>
      <p:sp>
        <p:nvSpPr>
          <p:cNvPr id="3" name="Content Placeholder 2">
            <a:extLst>
              <a:ext uri="{FF2B5EF4-FFF2-40B4-BE49-F238E27FC236}">
                <a16:creationId xmlns:a16="http://schemas.microsoft.com/office/drawing/2014/main" id="{82E6914E-8FE3-7D35-B54E-0697E42F5326}"/>
              </a:ext>
            </a:extLst>
          </p:cNvPr>
          <p:cNvSpPr>
            <a:spLocks noGrp="1"/>
          </p:cNvSpPr>
          <p:nvPr>
            <p:ph idx="1"/>
          </p:nvPr>
        </p:nvSpPr>
        <p:spPr/>
        <p:txBody>
          <a:bodyPr/>
          <a:lstStyle/>
          <a:p>
            <a:r>
              <a:rPr lang="en-US" dirty="0"/>
              <a:t>Neural Network Architecture: Like DQNs, typically consisting of convolutional and fully connected layers.</a:t>
            </a:r>
          </a:p>
          <a:p>
            <a:r>
              <a:rPr lang="en-US" dirty="0"/>
              <a:t>Replay Buffer: Maintains two buffers—one for demonstrations and one for self-generated experiences.</a:t>
            </a:r>
          </a:p>
          <a:p>
            <a:endParaRPr lang="en-US" dirty="0"/>
          </a:p>
        </p:txBody>
      </p:sp>
    </p:spTree>
    <p:extLst>
      <p:ext uri="{BB962C8B-B14F-4D97-AF65-F5344CB8AC3E}">
        <p14:creationId xmlns:p14="http://schemas.microsoft.com/office/powerpoint/2010/main" val="28688908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760F9-AB8C-A6A5-191E-161279D6FA7D}"/>
              </a:ext>
            </a:extLst>
          </p:cNvPr>
          <p:cNvSpPr>
            <a:spLocks noGrp="1"/>
          </p:cNvSpPr>
          <p:nvPr>
            <p:ph type="title"/>
          </p:nvPr>
        </p:nvSpPr>
        <p:spPr>
          <a:xfrm>
            <a:off x="1077364" y="720435"/>
            <a:ext cx="4140096" cy="1507375"/>
          </a:xfrm>
        </p:spPr>
        <p:txBody>
          <a:bodyPr>
            <a:normAutofit/>
          </a:bodyPr>
          <a:lstStyle/>
          <a:p>
            <a:r>
              <a:rPr lang="en-US" dirty="0" err="1"/>
              <a:t>DQfD</a:t>
            </a:r>
            <a:r>
              <a:rPr lang="en-US" dirty="0"/>
              <a:t> Algorithm</a:t>
            </a:r>
          </a:p>
        </p:txBody>
      </p:sp>
      <p:sp>
        <p:nvSpPr>
          <p:cNvPr id="3" name="Content Placeholder 2">
            <a:extLst>
              <a:ext uri="{FF2B5EF4-FFF2-40B4-BE49-F238E27FC236}">
                <a16:creationId xmlns:a16="http://schemas.microsoft.com/office/drawing/2014/main" id="{00845151-93FD-19DA-5F51-B41395E5CD00}"/>
              </a:ext>
            </a:extLst>
          </p:cNvPr>
          <p:cNvSpPr>
            <a:spLocks noGrp="1"/>
          </p:cNvSpPr>
          <p:nvPr>
            <p:ph idx="1"/>
          </p:nvPr>
        </p:nvSpPr>
        <p:spPr>
          <a:xfrm>
            <a:off x="1077364" y="2427316"/>
            <a:ext cx="4140096" cy="3513514"/>
          </a:xfrm>
        </p:spPr>
        <p:txBody>
          <a:bodyPr>
            <a:normAutofit/>
          </a:bodyPr>
          <a:lstStyle/>
          <a:p>
            <a:pPr>
              <a:lnSpc>
                <a:spcPct val="110000"/>
              </a:lnSpc>
            </a:pPr>
            <a:r>
              <a:rPr lang="en-US" sz="1400" b="1" dirty="0"/>
              <a:t>Initialization</a:t>
            </a:r>
            <a:r>
              <a:rPr lang="en-US" sz="1400" dirty="0"/>
              <a:t>: Pre-train the neural network using the expert demonstration data.</a:t>
            </a:r>
          </a:p>
          <a:p>
            <a:pPr>
              <a:lnSpc>
                <a:spcPct val="110000"/>
              </a:lnSpc>
            </a:pPr>
            <a:r>
              <a:rPr lang="en-US" sz="1400" b="1" dirty="0"/>
              <a:t>Loss Function</a:t>
            </a:r>
            <a:r>
              <a:rPr lang="en-US" sz="1400" dirty="0"/>
              <a:t>: Combines supervised learning loss from demonstrations with reinforcement learning loss</a:t>
            </a:r>
          </a:p>
        </p:txBody>
      </p:sp>
      <p:sp>
        <p:nvSpPr>
          <p:cNvPr id="20489" name="Freeform: Shape 20488">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491" name="Freeform: Shape 20490">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482" name="Picture 2" descr="DQfD algorithm training process. | Download Scientific Diagram">
            <a:extLst>
              <a:ext uri="{FF2B5EF4-FFF2-40B4-BE49-F238E27FC236}">
                <a16:creationId xmlns:a16="http://schemas.microsoft.com/office/drawing/2014/main" id="{EC49584E-B560-C577-B788-43B46634FF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854661"/>
            <a:ext cx="4788861" cy="314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920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8A033-4262-7E34-35E5-FE5BC716D7FA}"/>
              </a:ext>
            </a:extLst>
          </p:cNvPr>
          <p:cNvSpPr>
            <a:spLocks noGrp="1"/>
          </p:cNvSpPr>
          <p:nvPr>
            <p:ph type="title"/>
          </p:nvPr>
        </p:nvSpPr>
        <p:spPr/>
        <p:txBody>
          <a:bodyPr/>
          <a:lstStyle/>
          <a:p>
            <a:r>
              <a:rPr lang="en-US" dirty="0"/>
              <a:t>Transfer Learning and </a:t>
            </a:r>
            <a:r>
              <a:rPr lang="en-US" dirty="0" err="1"/>
              <a:t>DQfDs</a:t>
            </a:r>
            <a:r>
              <a:rPr lang="en-US" dirty="0"/>
              <a:t>…</a:t>
            </a:r>
          </a:p>
        </p:txBody>
      </p:sp>
      <p:sp>
        <p:nvSpPr>
          <p:cNvPr id="3" name="Content Placeholder 2">
            <a:extLst>
              <a:ext uri="{FF2B5EF4-FFF2-40B4-BE49-F238E27FC236}">
                <a16:creationId xmlns:a16="http://schemas.microsoft.com/office/drawing/2014/main" id="{C222E95C-C833-145E-F7EA-CED6D30532B7}"/>
              </a:ext>
            </a:extLst>
          </p:cNvPr>
          <p:cNvSpPr>
            <a:spLocks noGrp="1"/>
          </p:cNvSpPr>
          <p:nvPr>
            <p:ph idx="1"/>
          </p:nvPr>
        </p:nvSpPr>
        <p:spPr/>
        <p:txBody>
          <a:bodyPr>
            <a:normAutofit fontScale="85000" lnSpcReduction="20000"/>
          </a:bodyPr>
          <a:lstStyle/>
          <a:p>
            <a:r>
              <a:rPr lang="en-US" dirty="0"/>
              <a:t>Transfer learning in </a:t>
            </a:r>
            <a:r>
              <a:rPr lang="en-US" dirty="0" err="1"/>
              <a:t>DQfD</a:t>
            </a:r>
            <a:r>
              <a:rPr lang="en-US" dirty="0"/>
              <a:t> can enhance the efficiency and effectiveness of the learning process by leveraging pre-trained models and expert demonstrations. </a:t>
            </a:r>
          </a:p>
          <a:p>
            <a:r>
              <a:rPr lang="en-US" dirty="0"/>
              <a:t> We can utilize models trained on similar tasks or environments as the starting point. </a:t>
            </a:r>
          </a:p>
          <a:p>
            <a:r>
              <a:rPr lang="en-US" dirty="0"/>
              <a:t>This can provide a robust initial policy, reducing the learning time and improving stability.</a:t>
            </a:r>
          </a:p>
          <a:p>
            <a:r>
              <a:rPr lang="en-US" dirty="0"/>
              <a:t>In our case we will use minimax for our expert data</a:t>
            </a:r>
          </a:p>
          <a:p>
            <a:r>
              <a:rPr lang="en-US" dirty="0"/>
              <a:t>We can integrate expert demonstrations from the source task to guide the learning process in the target task. </a:t>
            </a:r>
          </a:p>
          <a:p>
            <a:r>
              <a:rPr lang="en-US" dirty="0"/>
              <a:t>These demonstrations can provide valuable insights into optimal policies, helping the agent learn more effectively.</a:t>
            </a:r>
          </a:p>
          <a:p>
            <a:r>
              <a:rPr lang="en-US" dirty="0"/>
              <a:t>Fine-tune the pre-trained algorithm/model on the new task using the target domain data. </a:t>
            </a:r>
          </a:p>
          <a:p>
            <a:r>
              <a:rPr lang="en-US" dirty="0"/>
              <a:t>This allows the model to adapt to the specific nuances of the new task while retaining useful knowledge from the source task.</a:t>
            </a:r>
          </a:p>
          <a:p>
            <a:endParaRPr lang="en-US" dirty="0"/>
          </a:p>
        </p:txBody>
      </p:sp>
    </p:spTree>
    <p:extLst>
      <p:ext uri="{BB962C8B-B14F-4D97-AF65-F5344CB8AC3E}">
        <p14:creationId xmlns:p14="http://schemas.microsoft.com/office/powerpoint/2010/main" val="4740675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98BE-1E7A-0937-4DEC-93B7853523A6}"/>
              </a:ext>
            </a:extLst>
          </p:cNvPr>
          <p:cNvSpPr>
            <a:spLocks noGrp="1"/>
          </p:cNvSpPr>
          <p:nvPr>
            <p:ph type="title"/>
          </p:nvPr>
        </p:nvSpPr>
        <p:spPr/>
        <p:txBody>
          <a:bodyPr/>
          <a:lstStyle/>
          <a:p>
            <a:r>
              <a:rPr lang="en-US" dirty="0"/>
              <a:t>Training Process for </a:t>
            </a:r>
            <a:r>
              <a:rPr lang="en-US" dirty="0" err="1"/>
              <a:t>DQfDs</a:t>
            </a:r>
            <a:endParaRPr lang="en-US" dirty="0"/>
          </a:p>
        </p:txBody>
      </p:sp>
      <p:sp>
        <p:nvSpPr>
          <p:cNvPr id="3" name="Content Placeholder 2">
            <a:extLst>
              <a:ext uri="{FF2B5EF4-FFF2-40B4-BE49-F238E27FC236}">
                <a16:creationId xmlns:a16="http://schemas.microsoft.com/office/drawing/2014/main" id="{5091F40C-2527-C644-70C0-FCDBF17E83D9}"/>
              </a:ext>
            </a:extLst>
          </p:cNvPr>
          <p:cNvSpPr>
            <a:spLocks noGrp="1"/>
          </p:cNvSpPr>
          <p:nvPr>
            <p:ph idx="1"/>
          </p:nvPr>
        </p:nvSpPr>
        <p:spPr/>
        <p:txBody>
          <a:bodyPr>
            <a:normAutofit lnSpcReduction="10000"/>
          </a:bodyPr>
          <a:lstStyle/>
          <a:p>
            <a:r>
              <a:rPr lang="en-US" b="1" dirty="0"/>
              <a:t>Pre-training</a:t>
            </a:r>
            <a:r>
              <a:rPr lang="en-US" dirty="0"/>
              <a:t>: Use demonstration data to pre-train the network, providing a strong initial policy.</a:t>
            </a:r>
          </a:p>
          <a:p>
            <a:r>
              <a:rPr lang="en-US" b="1" dirty="0"/>
              <a:t>Experience Replay</a:t>
            </a:r>
            <a:r>
              <a:rPr lang="en-US" dirty="0"/>
              <a:t>: Store both demonstration and self-generated experiences in replay buffers.</a:t>
            </a:r>
          </a:p>
          <a:p>
            <a:r>
              <a:rPr lang="en-US" b="1" dirty="0"/>
              <a:t>Action Selection</a:t>
            </a:r>
            <a:r>
              <a:rPr lang="en-US" dirty="0"/>
              <a:t>: Use an exploration-exploitation strategy to select actions.</a:t>
            </a:r>
          </a:p>
          <a:p>
            <a:r>
              <a:rPr lang="en-US" b="1" dirty="0"/>
              <a:t>Loss Calculation</a:t>
            </a:r>
            <a:r>
              <a:rPr lang="en-US" dirty="0"/>
              <a:t>: Compute the combined loss function.</a:t>
            </a:r>
          </a:p>
          <a:p>
            <a:r>
              <a:rPr lang="en-US" b="1" dirty="0"/>
              <a:t>Gradient Descent</a:t>
            </a:r>
            <a:r>
              <a:rPr lang="en-US" dirty="0"/>
              <a:t>: Update the network weights using the combined loss.</a:t>
            </a:r>
          </a:p>
          <a:p>
            <a:r>
              <a:rPr lang="en-US" b="1" dirty="0"/>
              <a:t>Policy Improvement</a:t>
            </a:r>
            <a:r>
              <a:rPr lang="en-US" dirty="0"/>
              <a:t>: Iteratively improve the policy through interaction with the environment and learning from both buffers.</a:t>
            </a:r>
          </a:p>
        </p:txBody>
      </p:sp>
    </p:spTree>
    <p:extLst>
      <p:ext uri="{BB962C8B-B14F-4D97-AF65-F5344CB8AC3E}">
        <p14:creationId xmlns:p14="http://schemas.microsoft.com/office/powerpoint/2010/main" val="12435284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7612F838-9E15-400D-ADAA-BC55950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383DD-395A-D229-E529-87037222063E}"/>
              </a:ext>
            </a:extLst>
          </p:cNvPr>
          <p:cNvSpPr>
            <a:spLocks noGrp="1"/>
          </p:cNvSpPr>
          <p:nvPr>
            <p:ph type="title"/>
          </p:nvPr>
        </p:nvSpPr>
        <p:spPr>
          <a:xfrm>
            <a:off x="1077362" y="720435"/>
            <a:ext cx="3348588" cy="1507375"/>
          </a:xfrm>
        </p:spPr>
        <p:txBody>
          <a:bodyPr>
            <a:normAutofit/>
          </a:bodyPr>
          <a:lstStyle/>
          <a:p>
            <a:r>
              <a:rPr lang="en-US" dirty="0"/>
              <a:t>Applications of </a:t>
            </a:r>
            <a:r>
              <a:rPr lang="en-US" dirty="0" err="1"/>
              <a:t>DQfDs</a:t>
            </a:r>
            <a:endParaRPr lang="en-US" dirty="0"/>
          </a:p>
        </p:txBody>
      </p:sp>
      <p:sp>
        <p:nvSpPr>
          <p:cNvPr id="3" name="Content Placeholder 2">
            <a:extLst>
              <a:ext uri="{FF2B5EF4-FFF2-40B4-BE49-F238E27FC236}">
                <a16:creationId xmlns:a16="http://schemas.microsoft.com/office/drawing/2014/main" id="{56861A87-617C-ECE5-C0F3-6FD01119BDF2}"/>
              </a:ext>
            </a:extLst>
          </p:cNvPr>
          <p:cNvSpPr>
            <a:spLocks noGrp="1"/>
          </p:cNvSpPr>
          <p:nvPr>
            <p:ph idx="1"/>
          </p:nvPr>
        </p:nvSpPr>
        <p:spPr>
          <a:xfrm>
            <a:off x="1077362" y="2427316"/>
            <a:ext cx="3208391" cy="3513514"/>
          </a:xfrm>
        </p:spPr>
        <p:txBody>
          <a:bodyPr>
            <a:normAutofit/>
          </a:bodyPr>
          <a:lstStyle/>
          <a:p>
            <a:r>
              <a:rPr lang="en-US" dirty="0"/>
              <a:t>Usages include game-playing, autonomous vehicles, control systems, and more</a:t>
            </a:r>
          </a:p>
          <a:p>
            <a:r>
              <a:rPr lang="en-US" dirty="0"/>
              <a:t>Example: Tesla offers an opt-in program that records all driver data to train autonomous-driving models from customer usage</a:t>
            </a:r>
          </a:p>
        </p:txBody>
      </p:sp>
      <p:sp>
        <p:nvSpPr>
          <p:cNvPr id="1050" name="Rectangle 1049">
            <a:extLst>
              <a:ext uri="{FF2B5EF4-FFF2-40B4-BE49-F238E27FC236}">
                <a16:creationId xmlns:a16="http://schemas.microsoft.com/office/drawing/2014/main" id="{424227C0-1C28-4574-96C0-36D90661A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0"/>
            <a:ext cx="3484819" cy="3435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34">
            <a:extLst>
              <a:ext uri="{FF2B5EF4-FFF2-40B4-BE49-F238E27FC236}">
                <a16:creationId xmlns:a16="http://schemas.microsoft.com/office/drawing/2014/main" id="{7B2CA80B-A8CD-4C81-90DC-D43EFD3B3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9993"/>
            <a:ext cx="3479957" cy="3445231"/>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Freeform: Shape 1045">
            <a:extLst>
              <a:ext uri="{FF2B5EF4-FFF2-40B4-BE49-F238E27FC236}">
                <a16:creationId xmlns:a16="http://schemas.microsoft.com/office/drawing/2014/main" id="{F89C4351-E530-4C90-9416-A9B8BD88D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4697" y="3427736"/>
            <a:ext cx="3484819" cy="3430264"/>
          </a:xfrm>
          <a:custGeom>
            <a:avLst/>
            <a:gdLst>
              <a:gd name="connsiteX0" fmla="*/ 3477175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3429980 h 3430264"/>
              <a:gd name="connsiteX5" fmla="*/ 168101 w 3484819"/>
              <a:gd name="connsiteY5" fmla="*/ 3425798 h 3430264"/>
              <a:gd name="connsiteX6" fmla="*/ 3459291 w 3484819"/>
              <a:gd name="connsiteY6" fmla="*/ 348491 h 343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4819" h="3430264">
                <a:moveTo>
                  <a:pt x="3477175" y="0"/>
                </a:moveTo>
                <a:lnTo>
                  <a:pt x="3484819" y="0"/>
                </a:lnTo>
                <a:lnTo>
                  <a:pt x="3484819" y="3430264"/>
                </a:lnTo>
                <a:lnTo>
                  <a:pt x="0" y="3430264"/>
                </a:lnTo>
                <a:lnTo>
                  <a:pt x="0" y="3429980"/>
                </a:lnTo>
                <a:lnTo>
                  <a:pt x="168101" y="3425798"/>
                </a:lnTo>
                <a:cubicBezTo>
                  <a:pt x="1892515" y="3339789"/>
                  <a:pt x="3286588" y="2021777"/>
                  <a:pt x="3459291" y="34849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 name="Rectangle 1047">
            <a:extLst>
              <a:ext uri="{FF2B5EF4-FFF2-40B4-BE49-F238E27FC236}">
                <a16:creationId xmlns:a16="http://schemas.microsoft.com/office/drawing/2014/main" id="{22F70C1E-70A9-4389-843B-5784E2A9E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0784" y="-9991"/>
            <a:ext cx="3483870" cy="34452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esla Owners Get Free Full Self-Driving for a Month To See How It Works">
            <a:extLst>
              <a:ext uri="{FF2B5EF4-FFF2-40B4-BE49-F238E27FC236}">
                <a16:creationId xmlns:a16="http://schemas.microsoft.com/office/drawing/2014/main" id="{C7415208-BA7F-D839-3B08-0952135483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06" r="-1" b="1547"/>
          <a:stretch/>
        </p:blipFill>
        <p:spPr bwMode="auto">
          <a:xfrm>
            <a:off x="5225965" y="3435239"/>
            <a:ext cx="6970895" cy="3432752"/>
          </a:xfrm>
          <a:custGeom>
            <a:avLst/>
            <a:gdLst/>
            <a:ahLst/>
            <a:cxnLst/>
            <a:rect l="l" t="t" r="r" b="b"/>
            <a:pathLst>
              <a:path w="6970895" h="3432752">
                <a:moveTo>
                  <a:pt x="0" y="0"/>
                </a:moveTo>
                <a:lnTo>
                  <a:pt x="3482163" y="0"/>
                </a:lnTo>
                <a:lnTo>
                  <a:pt x="6970895" y="0"/>
                </a:lnTo>
                <a:cubicBezTo>
                  <a:pt x="6970895" y="1895856"/>
                  <a:pt x="5408935" y="3432752"/>
                  <a:pt x="3482163" y="3432752"/>
                </a:cubicBezTo>
                <a:lnTo>
                  <a:pt x="3482163" y="3430264"/>
                </a:lnTo>
                <a:lnTo>
                  <a:pt x="0" y="343026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4885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F575732-1047-ABEA-C510-B90A2F8A4012}"/>
              </a:ext>
            </a:extLst>
          </p:cNvPr>
          <p:cNvPicPr>
            <a:picLocks noChangeAspect="1"/>
          </p:cNvPicPr>
          <p:nvPr/>
        </p:nvPicPr>
        <p:blipFill rotWithShape="1">
          <a:blip r:embed="rId2"/>
          <a:srcRect t="663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11F80C-D7F0-7AB2-730D-8F9B4169FBE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Code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Algorithm</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747752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bright lights&#10;&#10;Description automatically generated with medium confidence">
            <a:extLst>
              <a:ext uri="{FF2B5EF4-FFF2-40B4-BE49-F238E27FC236}">
                <a16:creationId xmlns:a16="http://schemas.microsoft.com/office/drawing/2014/main" id="{87ADB93C-39E1-53C7-772A-9FDE91238F63}"/>
              </a:ext>
            </a:extLst>
          </p:cNvPr>
          <p:cNvPicPr>
            <a:picLocks noChangeAspect="1"/>
          </p:cNvPicPr>
          <p:nvPr/>
        </p:nvPicPr>
        <p:blipFill rotWithShape="1">
          <a:blip r:embed="rId2"/>
          <a:srcRect t="1000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C6A4CBB-8A3B-DB2A-7AAB-152023FB3BA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15 Minute Debugging Break</a:t>
            </a:r>
          </a:p>
        </p:txBody>
      </p:sp>
    </p:spTree>
    <p:extLst>
      <p:ext uri="{BB962C8B-B14F-4D97-AF65-F5344CB8AC3E}">
        <p14:creationId xmlns:p14="http://schemas.microsoft.com/office/powerpoint/2010/main" val="33970424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0A58BF6-0DFE-6E74-E36C-DC25424B7628}"/>
              </a:ext>
            </a:extLst>
          </p:cNvPr>
          <p:cNvPicPr>
            <a:picLocks noChangeAspect="1"/>
          </p:cNvPicPr>
          <p:nvPr/>
        </p:nvPicPr>
        <p:blipFill rotWithShape="1">
          <a:blip r:embed="rId2"/>
          <a:srcRect t="31484" b="12266"/>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20AF4BB-97CC-F31D-3816-E7717DB236B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Model</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0481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0C14-3000-A965-755D-57BCF8B2537A}"/>
              </a:ext>
            </a:extLst>
          </p:cNvPr>
          <p:cNvSpPr>
            <a:spLocks noGrp="1"/>
          </p:cNvSpPr>
          <p:nvPr>
            <p:ph type="title"/>
          </p:nvPr>
        </p:nvSpPr>
        <p:spPr/>
        <p:txBody>
          <a:bodyPr/>
          <a:lstStyle/>
          <a:p>
            <a:r>
              <a:rPr lang="en-US" dirty="0"/>
              <a:t>The Forefathers of Reinforcement Learning</a:t>
            </a:r>
          </a:p>
        </p:txBody>
      </p:sp>
      <p:sp>
        <p:nvSpPr>
          <p:cNvPr id="3" name="Content Placeholder 2">
            <a:extLst>
              <a:ext uri="{FF2B5EF4-FFF2-40B4-BE49-F238E27FC236}">
                <a16:creationId xmlns:a16="http://schemas.microsoft.com/office/drawing/2014/main" id="{F193EC8E-13F8-4889-655F-0898C770D062}"/>
              </a:ext>
            </a:extLst>
          </p:cNvPr>
          <p:cNvSpPr>
            <a:spLocks noGrp="1"/>
          </p:cNvSpPr>
          <p:nvPr>
            <p:ph idx="1"/>
          </p:nvPr>
        </p:nvSpPr>
        <p:spPr/>
        <p:txBody>
          <a:bodyPr/>
          <a:lstStyle/>
          <a:p>
            <a:r>
              <a:rPr lang="en-US" dirty="0"/>
              <a:t>Richard Bellman 1950s- introduced the concept of dynamic programming and Markov Decision Processes (MDPs), which are foundational to modern RL. </a:t>
            </a:r>
          </a:p>
          <a:p>
            <a:r>
              <a:rPr lang="en-US" dirty="0"/>
              <a:t>Michael </a:t>
            </a:r>
            <a:r>
              <a:rPr lang="en-US" dirty="0" err="1"/>
              <a:t>Lvovitch</a:t>
            </a:r>
            <a:r>
              <a:rPr lang="en-US" dirty="0"/>
              <a:t> </a:t>
            </a:r>
            <a:r>
              <a:rPr lang="en-US" dirty="0" err="1"/>
              <a:t>Tsetlin</a:t>
            </a:r>
            <a:r>
              <a:rPr lang="en-US" dirty="0"/>
              <a:t> 1960s– created concept in computer science coined “learning automata.”</a:t>
            </a:r>
          </a:p>
          <a:p>
            <a:r>
              <a:rPr lang="en-US" dirty="0"/>
              <a:t>Richard Sutton and Andrew </a:t>
            </a:r>
            <a:r>
              <a:rPr lang="en-US" dirty="0" err="1"/>
              <a:t>Barto</a:t>
            </a:r>
            <a:r>
              <a:rPr lang="en-US" dirty="0"/>
              <a:t> (1992) – popularized Reinforcement Learning in the textbook "Reinforcement Learning: An Introduction”</a:t>
            </a:r>
          </a:p>
          <a:p>
            <a:pPr marL="560070" lvl="1" indent="-285750">
              <a:buFont typeface="Courier New" panose="02070309020205020404" pitchFamily="49" charset="0"/>
              <a:buChar char="o"/>
            </a:pPr>
            <a:r>
              <a:rPr lang="en-US" dirty="0"/>
              <a:t>Often credited as the two of the top contributors to the field of RL</a:t>
            </a:r>
          </a:p>
        </p:txBody>
      </p:sp>
    </p:spTree>
    <p:extLst>
      <p:ext uri="{BB962C8B-B14F-4D97-AF65-F5344CB8AC3E}">
        <p14:creationId xmlns:p14="http://schemas.microsoft.com/office/powerpoint/2010/main" val="15185131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B3008A-EAB2-D1EF-0C32-0E09ADB80D2E}"/>
              </a:ext>
            </a:extLst>
          </p:cNvPr>
          <p:cNvPicPr>
            <a:picLocks noChangeAspect="1"/>
          </p:cNvPicPr>
          <p:nvPr/>
        </p:nvPicPr>
        <p:blipFill rotWithShape="1">
          <a:blip r:embed="rId2"/>
          <a:srcRect t="7462" b="826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C0AEDE5-8E1E-26CD-202E-40B6F2FC1242}"/>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Play Against </a:t>
            </a:r>
            <a:r>
              <a:rPr lang="en-US" sz="3200" b="1" kern="1200" dirty="0" err="1">
                <a:solidFill>
                  <a:srgbClr val="FFFFFF"/>
                </a:solidFill>
                <a:effectLst/>
                <a:latin typeface="+mj-lt"/>
                <a:ea typeface="+mj-ea"/>
                <a:cs typeface="+mj-cs"/>
              </a:rPr>
              <a:t>DQfD</a:t>
            </a:r>
            <a:endParaRPr lang="en-US" sz="3200" b="1" kern="1200" dirty="0">
              <a:solidFill>
                <a:srgbClr val="FFFFFF"/>
              </a:solidFill>
              <a:effectLst/>
              <a:latin typeface="+mj-lt"/>
              <a:ea typeface="+mj-ea"/>
              <a:cs typeface="+mj-cs"/>
            </a:endParaRP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247501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DB6010-C746-213D-E63B-5DC9267E9F25}"/>
              </a:ext>
            </a:extLst>
          </p:cNvPr>
          <p:cNvPicPr>
            <a:picLocks noChangeAspect="1"/>
          </p:cNvPicPr>
          <p:nvPr/>
        </p:nvPicPr>
        <p:blipFill rotWithShape="1">
          <a:blip r:embed="rId2"/>
          <a:srcRect b="1477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32E2E03-848F-B4CB-16C3-71B70F7D5A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Play Against All Models via Web</a:t>
            </a:r>
          </a:p>
        </p:txBody>
      </p:sp>
    </p:spTree>
    <p:extLst>
      <p:ext uri="{BB962C8B-B14F-4D97-AF65-F5344CB8AC3E}">
        <p14:creationId xmlns:p14="http://schemas.microsoft.com/office/powerpoint/2010/main" val="20168248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93C0950-3C3C-4FE9-BE59-DAF5AEF99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9B51B-E134-AD28-EB51-1766D58D28EC}"/>
              </a:ext>
            </a:extLst>
          </p:cNvPr>
          <p:cNvSpPr>
            <a:spLocks noGrp="1"/>
          </p:cNvSpPr>
          <p:nvPr>
            <p:ph type="title"/>
          </p:nvPr>
        </p:nvSpPr>
        <p:spPr>
          <a:xfrm>
            <a:off x="1077362" y="720435"/>
            <a:ext cx="6608086" cy="1507375"/>
          </a:xfrm>
        </p:spPr>
        <p:txBody>
          <a:bodyPr vert="horz" lIns="91440" tIns="45720" rIns="91440" bIns="45720" rtlCol="0">
            <a:normAutofit/>
          </a:bodyPr>
          <a:lstStyle/>
          <a:p>
            <a:r>
              <a:rPr lang="en-US" b="1" kern="1200">
                <a:effectLst/>
                <a:latin typeface="+mj-lt"/>
                <a:ea typeface="+mj-ea"/>
                <a:cs typeface="+mj-cs"/>
              </a:rPr>
              <a:t>Where </a:t>
            </a:r>
            <a:r>
              <a:rPr lang="en-US"/>
              <a:t>N</a:t>
            </a:r>
            <a:r>
              <a:rPr lang="en-US" b="1" kern="1200">
                <a:effectLst/>
                <a:latin typeface="+mj-lt"/>
                <a:ea typeface="+mj-ea"/>
                <a:cs typeface="+mj-cs"/>
              </a:rPr>
              <a:t>ow?</a:t>
            </a:r>
          </a:p>
        </p:txBody>
      </p:sp>
      <p:sp>
        <p:nvSpPr>
          <p:cNvPr id="4" name="Content Placeholder 3">
            <a:extLst>
              <a:ext uri="{FF2B5EF4-FFF2-40B4-BE49-F238E27FC236}">
                <a16:creationId xmlns:a16="http://schemas.microsoft.com/office/drawing/2014/main" id="{95D37E9D-E309-CE5D-7926-E1A8CA5EA3B6}"/>
              </a:ext>
            </a:extLst>
          </p:cNvPr>
          <p:cNvSpPr>
            <a:spLocks noGrp="1"/>
          </p:cNvSpPr>
          <p:nvPr>
            <p:ph idx="1"/>
          </p:nvPr>
        </p:nvSpPr>
        <p:spPr>
          <a:xfrm>
            <a:off x="1077362" y="2434974"/>
            <a:ext cx="6608086" cy="3505855"/>
          </a:xfrm>
        </p:spPr>
        <p:txBody>
          <a:bodyPr>
            <a:normAutofit/>
          </a:bodyPr>
          <a:lstStyle/>
          <a:p>
            <a:r>
              <a:rPr lang="en-US" dirty="0"/>
              <a:t>We implore you to:</a:t>
            </a:r>
          </a:p>
          <a:p>
            <a:pPr marL="560070" lvl="1" indent="-285750">
              <a:buFont typeface="Courier New" panose="02070309020205020404" pitchFamily="49" charset="0"/>
              <a:buChar char="o"/>
            </a:pPr>
            <a:r>
              <a:rPr lang="en-US" dirty="0"/>
              <a:t>Expand your learning and application experience using RL, DQN, </a:t>
            </a:r>
            <a:r>
              <a:rPr lang="en-US" dirty="0" err="1"/>
              <a:t>DQfD</a:t>
            </a:r>
            <a:r>
              <a:rPr lang="en-US" dirty="0"/>
              <a:t>, and more</a:t>
            </a:r>
          </a:p>
          <a:p>
            <a:pPr marL="560070" lvl="1" indent="-285750">
              <a:buFont typeface="Courier New" panose="02070309020205020404" pitchFamily="49" charset="0"/>
              <a:buChar char="o"/>
            </a:pPr>
            <a:r>
              <a:rPr lang="en-US" dirty="0"/>
              <a:t>Explore other topics of RL and Machine Learning such as Natural Language Processing, Large Language Models, Generative Models, and more</a:t>
            </a:r>
          </a:p>
        </p:txBody>
      </p:sp>
      <p:sp>
        <p:nvSpPr>
          <p:cNvPr id="21" name="Rectangle 20">
            <a:extLst>
              <a:ext uri="{FF2B5EF4-FFF2-40B4-BE49-F238E27FC236}">
                <a16:creationId xmlns:a16="http://schemas.microsoft.com/office/drawing/2014/main" id="{4C415DDA-2676-413C-8636-3E46EB18F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7925" y="3401303"/>
            <a:ext cx="3485994" cy="34566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CD5FADB-FB52-448C-9702-2000373C2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07923" y="-131"/>
            <a:ext cx="3488653" cy="340619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0F2F495-5DE2-4DF5-8741-3841A9DE4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707925" y="3406925"/>
            <a:ext cx="3485990" cy="3451076"/>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7" name="Rectangle 34">
            <a:extLst>
              <a:ext uri="{FF2B5EF4-FFF2-40B4-BE49-F238E27FC236}">
                <a16:creationId xmlns:a16="http://schemas.microsoft.com/office/drawing/2014/main" id="{6A740D2F-CBAA-486B-B578-F35085ECE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49175" y="-41251"/>
            <a:ext cx="3417103" cy="3499599"/>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37985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7900-D251-D364-0661-8B2CD41C031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2D233E1F-895F-D078-849A-1CCF2DA38AD9}"/>
              </a:ext>
            </a:extLst>
          </p:cNvPr>
          <p:cNvSpPr>
            <a:spLocks noGrp="1"/>
          </p:cNvSpPr>
          <p:nvPr>
            <p:ph idx="1"/>
          </p:nvPr>
        </p:nvSpPr>
        <p:spPr/>
        <p:txBody>
          <a:bodyPr/>
          <a:lstStyle/>
          <a:p>
            <a:r>
              <a:rPr lang="en-US" dirty="0"/>
              <a:t>Guest Speakers:</a:t>
            </a:r>
          </a:p>
          <a:p>
            <a:pPr marL="617220" lvl="1" indent="-342900">
              <a:buFont typeface="Courier New" panose="02070309020205020404" pitchFamily="49" charset="0"/>
              <a:buChar char="o"/>
            </a:pPr>
            <a:r>
              <a:rPr lang="en-US" dirty="0"/>
              <a:t>Haley Dozier</a:t>
            </a:r>
          </a:p>
          <a:p>
            <a:pPr marL="617220" lvl="1" indent="-342900">
              <a:buFont typeface="Courier New" panose="02070309020205020404" pitchFamily="49" charset="0"/>
              <a:buChar char="o"/>
            </a:pPr>
            <a:r>
              <a:rPr lang="en-US" dirty="0"/>
              <a:t>William Leonard</a:t>
            </a:r>
          </a:p>
          <a:p>
            <a:pPr marL="617220" lvl="1" indent="-342900">
              <a:buFont typeface="Courier New" panose="02070309020205020404" pitchFamily="49" charset="0"/>
              <a:buChar char="o"/>
            </a:pPr>
            <a:r>
              <a:rPr lang="en-US" dirty="0"/>
              <a:t>Joseph </a:t>
            </a:r>
            <a:r>
              <a:rPr lang="en-US" dirty="0" err="1"/>
              <a:t>Jabour</a:t>
            </a:r>
            <a:endParaRPr lang="en-US" dirty="0"/>
          </a:p>
          <a:p>
            <a:r>
              <a:rPr lang="en-US" dirty="0"/>
              <a:t>Collaborators and Quality Assurance:</a:t>
            </a:r>
          </a:p>
          <a:p>
            <a:pPr marL="560070" lvl="1" indent="-285750">
              <a:buFont typeface="Courier New" panose="02070309020205020404" pitchFamily="49" charset="0"/>
              <a:buChar char="o"/>
            </a:pPr>
            <a:r>
              <a:rPr lang="en-US" dirty="0"/>
              <a:t>Joshua Church</a:t>
            </a:r>
          </a:p>
          <a:p>
            <a:pPr marL="560070" lvl="1" indent="-285750">
              <a:buFont typeface="Courier New" panose="02070309020205020404" pitchFamily="49" charset="0"/>
              <a:buChar char="o"/>
            </a:pPr>
            <a:r>
              <a:rPr lang="en-US" dirty="0"/>
              <a:t>Thomas Clement</a:t>
            </a:r>
          </a:p>
          <a:p>
            <a:pPr marL="560070" lvl="1" indent="-285750">
              <a:buFont typeface="Courier New" panose="02070309020205020404" pitchFamily="49" charset="0"/>
              <a:buChar char="o"/>
            </a:pPr>
            <a:r>
              <a:rPr lang="en-US" dirty="0"/>
              <a:t>Charles Carleton</a:t>
            </a:r>
          </a:p>
          <a:p>
            <a:pPr marL="560070" lvl="1" indent="-285750">
              <a:buFont typeface="Courier New" panose="02070309020205020404" pitchFamily="49" charset="0"/>
              <a:buChar char="o"/>
            </a:pPr>
            <a:r>
              <a:rPr lang="en-US" dirty="0"/>
              <a:t>Et. al</a:t>
            </a:r>
          </a:p>
          <a:p>
            <a:pPr marL="560070" lvl="1" indent="-285750">
              <a:buFont typeface="Courier New" panose="02070309020205020404" pitchFamily="49" charset="0"/>
              <a:buChar char="o"/>
            </a:pPr>
            <a:endParaRPr lang="en-US" dirty="0"/>
          </a:p>
        </p:txBody>
      </p:sp>
    </p:spTree>
    <p:extLst>
      <p:ext uri="{BB962C8B-B14F-4D97-AF65-F5344CB8AC3E}">
        <p14:creationId xmlns:p14="http://schemas.microsoft.com/office/powerpoint/2010/main" val="12948366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582D13D2-65E0-4FFC-8DB7-8D2DD1EFA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erial view of a highway near the ocean">
            <a:extLst>
              <a:ext uri="{FF2B5EF4-FFF2-40B4-BE49-F238E27FC236}">
                <a16:creationId xmlns:a16="http://schemas.microsoft.com/office/drawing/2014/main" id="{1E08D3BF-7D33-DECB-A755-EA1C09126422}"/>
              </a:ext>
            </a:extLst>
          </p:cNvPr>
          <p:cNvPicPr>
            <a:picLocks noChangeAspect="1"/>
          </p:cNvPicPr>
          <p:nvPr/>
        </p:nvPicPr>
        <p:blipFill rotWithShape="1">
          <a:blip r:embed="rId2"/>
          <a:srcRect t="11833" b="13167"/>
          <a:stretch/>
        </p:blipFill>
        <p:spPr>
          <a:xfrm>
            <a:off x="1" y="10"/>
            <a:ext cx="12192000" cy="6857990"/>
          </a:xfrm>
          <a:prstGeom prst="rect">
            <a:avLst/>
          </a:prstGeom>
        </p:spPr>
      </p:pic>
      <p:sp>
        <p:nvSpPr>
          <p:cNvPr id="18" name="Freeform: Shape 12">
            <a:extLst>
              <a:ext uri="{FF2B5EF4-FFF2-40B4-BE49-F238E27FC236}">
                <a16:creationId xmlns:a16="http://schemas.microsoft.com/office/drawing/2014/main" id="{29630B53-6977-418F-925E-BE1CA24A7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904353" cy="6858001"/>
          </a:xfrm>
          <a:custGeom>
            <a:avLst/>
            <a:gdLst>
              <a:gd name="connsiteX0" fmla="*/ 0 w 6904353"/>
              <a:gd name="connsiteY0" fmla="*/ 0 h 6858001"/>
              <a:gd name="connsiteX1" fmla="*/ 3484074 w 6904353"/>
              <a:gd name="connsiteY1" fmla="*/ 0 h 6858001"/>
              <a:gd name="connsiteX2" fmla="*/ 3484074 w 6904353"/>
              <a:gd name="connsiteY2" fmla="*/ 1 h 6858001"/>
              <a:gd name="connsiteX3" fmla="*/ 3498999 w 6904353"/>
              <a:gd name="connsiteY3" fmla="*/ 1 h 6858001"/>
              <a:gd name="connsiteX4" fmla="*/ 3498999 w 6904353"/>
              <a:gd name="connsiteY4" fmla="*/ 3509702 h 6858001"/>
              <a:gd name="connsiteX5" fmla="*/ 3499967 w 6904353"/>
              <a:gd name="connsiteY5" fmla="*/ 3548799 h 6858001"/>
              <a:gd name="connsiteX6" fmla="*/ 6740079 w 6904353"/>
              <a:gd name="connsiteY6" fmla="*/ 6853740 h 6858001"/>
              <a:gd name="connsiteX7" fmla="*/ 6904353 w 6904353"/>
              <a:gd name="connsiteY7" fmla="*/ 6857851 h 6858001"/>
              <a:gd name="connsiteX8" fmla="*/ 6904353 w 6904353"/>
              <a:gd name="connsiteY8" fmla="*/ 6858001 h 6858001"/>
              <a:gd name="connsiteX9" fmla="*/ 3498012 w 6904353"/>
              <a:gd name="connsiteY9" fmla="*/ 6858001 h 6858001"/>
              <a:gd name="connsiteX10" fmla="*/ 3498012 w 6904353"/>
              <a:gd name="connsiteY10" fmla="*/ 6858000 h 6858001"/>
              <a:gd name="connsiteX11" fmla="*/ 3484074 w 6904353"/>
              <a:gd name="connsiteY11" fmla="*/ 6858000 h 6858001"/>
              <a:gd name="connsiteX12" fmla="*/ 3484074 w 6904353"/>
              <a:gd name="connsiteY12" fmla="*/ 6858000 h 6858001"/>
              <a:gd name="connsiteX13" fmla="*/ 0 w 6904353"/>
              <a:gd name="connsiteY13"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4353" h="6858001">
                <a:moveTo>
                  <a:pt x="0" y="0"/>
                </a:moveTo>
                <a:lnTo>
                  <a:pt x="3484074" y="0"/>
                </a:lnTo>
                <a:lnTo>
                  <a:pt x="3484074" y="1"/>
                </a:lnTo>
                <a:lnTo>
                  <a:pt x="3498999" y="1"/>
                </a:lnTo>
                <a:lnTo>
                  <a:pt x="3498999" y="3509702"/>
                </a:lnTo>
                <a:lnTo>
                  <a:pt x="3499967" y="3548799"/>
                </a:lnTo>
                <a:cubicBezTo>
                  <a:pt x="3588569" y="5334535"/>
                  <a:pt x="4991452" y="6766016"/>
                  <a:pt x="6740079" y="6853740"/>
                </a:cubicBezTo>
                <a:lnTo>
                  <a:pt x="6904353" y="6857851"/>
                </a:lnTo>
                <a:lnTo>
                  <a:pt x="6904353" y="6858001"/>
                </a:lnTo>
                <a:lnTo>
                  <a:pt x="3498012" y="6858001"/>
                </a:lnTo>
                <a:lnTo>
                  <a:pt x="3498012" y="6858000"/>
                </a:lnTo>
                <a:lnTo>
                  <a:pt x="3484074" y="6858000"/>
                </a:lnTo>
                <a:lnTo>
                  <a:pt x="3484074" y="6858000"/>
                </a:lnTo>
                <a:lnTo>
                  <a:pt x="0" y="6858000"/>
                </a:lnTo>
                <a:close/>
              </a:path>
            </a:pathLst>
          </a:cu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03434D-B054-5705-18A9-BADEFFB7C296}"/>
              </a:ext>
            </a:extLst>
          </p:cNvPr>
          <p:cNvSpPr>
            <a:spLocks noGrp="1"/>
          </p:cNvSpPr>
          <p:nvPr>
            <p:ph type="title"/>
          </p:nvPr>
        </p:nvSpPr>
        <p:spPr>
          <a:xfrm>
            <a:off x="717133" y="3697858"/>
            <a:ext cx="2428633" cy="2150852"/>
          </a:xfrm>
        </p:spPr>
        <p:txBody>
          <a:bodyPr vert="horz" lIns="91440" tIns="45720" rIns="91440" bIns="45720" rtlCol="0" anchor="b">
            <a:normAutofit/>
          </a:bodyPr>
          <a:lstStyle/>
          <a:p>
            <a:r>
              <a:rPr lang="en-US" sz="2400" b="1" kern="1200" dirty="0">
                <a:solidFill>
                  <a:srgbClr val="FFFFFF"/>
                </a:solidFill>
                <a:effectLst/>
                <a:latin typeface="+mj-lt"/>
                <a:ea typeface="+mj-ea"/>
                <a:cs typeface="+mj-cs"/>
              </a:rPr>
              <a:t>Thank You!</a:t>
            </a:r>
          </a:p>
        </p:txBody>
      </p:sp>
    </p:spTree>
    <p:extLst>
      <p:ext uri="{BB962C8B-B14F-4D97-AF65-F5344CB8AC3E}">
        <p14:creationId xmlns:p14="http://schemas.microsoft.com/office/powerpoint/2010/main" val="33670849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range sky with coconut trees">
            <a:extLst>
              <a:ext uri="{FF2B5EF4-FFF2-40B4-BE49-F238E27FC236}">
                <a16:creationId xmlns:a16="http://schemas.microsoft.com/office/drawing/2014/main" id="{7DDB86C4-87ED-9779-E5EA-9AE061229555}"/>
              </a:ext>
            </a:extLst>
          </p:cNvPr>
          <p:cNvPicPr>
            <a:picLocks noChangeAspect="1"/>
          </p:cNvPicPr>
          <p:nvPr/>
        </p:nvPicPr>
        <p:blipFill rotWithShape="1">
          <a:blip r:embed="rId2"/>
          <a:srcRect t="2615" b="12799"/>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26700D-12CB-D8DD-C7B6-BD246CD0C684}"/>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End of Day 2</a:t>
            </a:r>
          </a:p>
        </p:txBody>
      </p:sp>
    </p:spTree>
    <p:extLst>
      <p:ext uri="{BB962C8B-B14F-4D97-AF65-F5344CB8AC3E}">
        <p14:creationId xmlns:p14="http://schemas.microsoft.com/office/powerpoint/2010/main" val="207883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Rectangle 17">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Metal tic-tac-toe game pieces">
            <a:extLst>
              <a:ext uri="{FF2B5EF4-FFF2-40B4-BE49-F238E27FC236}">
                <a16:creationId xmlns:a16="http://schemas.microsoft.com/office/drawing/2014/main" id="{5752D519-A9B2-68BA-651A-B95FCE0AD88F}"/>
              </a:ext>
            </a:extLst>
          </p:cNvPr>
          <p:cNvPicPr>
            <a:picLocks noChangeAspect="1"/>
          </p:cNvPicPr>
          <p:nvPr/>
        </p:nvPicPr>
        <p:blipFill rotWithShape="1">
          <a:blip r:embed="rId2"/>
          <a:srcRect t="19239" b="5761"/>
          <a:stretch/>
        </p:blipFill>
        <p:spPr>
          <a:xfrm>
            <a:off x="20" y="10"/>
            <a:ext cx="12191979" cy="6857990"/>
          </a:xfrm>
          <a:prstGeom prst="rect">
            <a:avLst/>
          </a:prstGeom>
        </p:spPr>
      </p:pic>
      <p:sp>
        <p:nvSpPr>
          <p:cNvPr id="20" name="Rectangle 19">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F692C5-1687-E9A7-FFFB-A5254FC7916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Citations</a:t>
            </a:r>
          </a:p>
        </p:txBody>
      </p:sp>
    </p:spTree>
    <p:extLst>
      <p:ext uri="{BB962C8B-B14F-4D97-AF65-F5344CB8AC3E}">
        <p14:creationId xmlns:p14="http://schemas.microsoft.com/office/powerpoint/2010/main" val="18130404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9139-8A5C-0081-A1F3-C4AE6FA4E984}"/>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AF5504EE-F361-F86F-B9EB-CA5298BCF064}"/>
              </a:ext>
            </a:extLst>
          </p:cNvPr>
          <p:cNvSpPr>
            <a:spLocks noGrp="1"/>
          </p:cNvSpPr>
          <p:nvPr>
            <p:ph idx="1"/>
          </p:nvPr>
        </p:nvSpPr>
        <p:spPr/>
        <p:txBody>
          <a:bodyPr>
            <a:normAutofit fontScale="85000" lnSpcReduction="20000"/>
          </a:bodyPr>
          <a:lstStyle/>
          <a:p>
            <a:r>
              <a:rPr lang="en-US" dirty="0"/>
              <a:t>References</a:t>
            </a:r>
          </a:p>
          <a:p>
            <a:r>
              <a:rPr lang="en-US" dirty="0"/>
              <a:t>Jackson, Tyler, et al. Introduction to Reinforcement Learning Workshop. RL-</a:t>
            </a:r>
            <a:r>
              <a:rPr lang="en-US" dirty="0" err="1"/>
              <a:t>WorkShop</a:t>
            </a:r>
            <a:r>
              <a:rPr lang="en-US" dirty="0"/>
              <a:t>-</a:t>
            </a:r>
            <a:r>
              <a:rPr lang="en-US" dirty="0" err="1"/>
              <a:t>Presentation.pptx</a:t>
            </a:r>
            <a:r>
              <a:rPr lang="en-US" dirty="0"/>
              <a:t>, pp. 1-11.</a:t>
            </a:r>
          </a:p>
          <a:p>
            <a:r>
              <a:rPr lang="en-US" dirty="0"/>
              <a:t>Bellman, Richard. Dynamic Programming. Princeton University Press, 1957.</a:t>
            </a:r>
          </a:p>
          <a:p>
            <a:r>
              <a:rPr lang="en-US" dirty="0"/>
              <a:t>Sutton, Richard S., and Andrew G. </a:t>
            </a:r>
            <a:r>
              <a:rPr lang="en-US" dirty="0" err="1"/>
              <a:t>Barto</a:t>
            </a:r>
            <a:r>
              <a:rPr lang="en-US" dirty="0"/>
              <a:t>. Reinforcement Learning: An Introduction. 2nd ed., MIT Press, 2018.</a:t>
            </a:r>
          </a:p>
          <a:p>
            <a:r>
              <a:rPr lang="en-US" dirty="0"/>
              <a:t>Taylor, Matthew E., and Peter Stone. "Transfer Learning for Reinforcement Learning Domains: A Survey." Journal of Machine Learning Research, vol. 10, 2009, pp. 1633-1685.</a:t>
            </a:r>
          </a:p>
          <a:p>
            <a:r>
              <a:rPr lang="en-US" dirty="0" err="1"/>
              <a:t>Mnih</a:t>
            </a:r>
            <a:r>
              <a:rPr lang="en-US" dirty="0"/>
              <a:t>, Volodymyr, et al. "Human-level Control Through Deep Reinforcement Learning." Nature, vol. 518, no. 7540, 2015, pp. 529-533.</a:t>
            </a:r>
          </a:p>
          <a:p>
            <a:r>
              <a:rPr lang="en-US" dirty="0"/>
              <a:t>Neumann, John von, and Oskar Morgenstern. Theory of Games and Economic Behavior. Princeton University Press, 1944.</a:t>
            </a:r>
          </a:p>
        </p:txBody>
      </p:sp>
    </p:spTree>
    <p:extLst>
      <p:ext uri="{BB962C8B-B14F-4D97-AF65-F5344CB8AC3E}">
        <p14:creationId xmlns:p14="http://schemas.microsoft.com/office/powerpoint/2010/main" val="22638412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DF42-4BD3-0310-8686-D3EBB04859CE}"/>
              </a:ext>
            </a:extLst>
          </p:cNvPr>
          <p:cNvSpPr>
            <a:spLocks noGrp="1"/>
          </p:cNvSpPr>
          <p:nvPr>
            <p:ph type="title"/>
          </p:nvPr>
        </p:nvSpPr>
        <p:spPr/>
        <p:txBody>
          <a:bodyPr/>
          <a:lstStyle/>
          <a:p>
            <a:r>
              <a:rPr lang="en-US" dirty="0"/>
              <a:t>References Continued…</a:t>
            </a:r>
          </a:p>
        </p:txBody>
      </p:sp>
      <p:sp>
        <p:nvSpPr>
          <p:cNvPr id="3" name="Content Placeholder 2">
            <a:extLst>
              <a:ext uri="{FF2B5EF4-FFF2-40B4-BE49-F238E27FC236}">
                <a16:creationId xmlns:a16="http://schemas.microsoft.com/office/drawing/2014/main" id="{26B4D6D3-774A-B081-5253-45E68F8C3CD2}"/>
              </a:ext>
            </a:extLst>
          </p:cNvPr>
          <p:cNvSpPr>
            <a:spLocks noGrp="1"/>
          </p:cNvSpPr>
          <p:nvPr>
            <p:ph idx="1"/>
          </p:nvPr>
        </p:nvSpPr>
        <p:spPr/>
        <p:txBody>
          <a:bodyPr>
            <a:normAutofit fontScale="55000" lnSpcReduction="20000"/>
          </a:bodyPr>
          <a:lstStyle/>
          <a:p>
            <a:r>
              <a:rPr lang="en-US" b="1" dirty="0"/>
              <a:t>Citations</a:t>
            </a:r>
          </a:p>
          <a:p>
            <a:pPr>
              <a:buFont typeface="Arial" panose="020B0604020202020204" pitchFamily="34" charset="0"/>
              <a:buChar char="•"/>
            </a:pPr>
            <a:r>
              <a:rPr lang="en-US" dirty="0"/>
              <a:t>For the introduction and general setup details of the workshop:</a:t>
            </a:r>
          </a:p>
          <a:p>
            <a:pPr marL="742950" lvl="1" indent="-285750">
              <a:buFont typeface="Arial" panose="020B0604020202020204" pitchFamily="34" charset="0"/>
              <a:buChar char="•"/>
            </a:pPr>
            <a:r>
              <a:rPr lang="en-US" dirty="0"/>
              <a:t>Jackson, Tyler, et al. </a:t>
            </a:r>
            <a:r>
              <a:rPr lang="en-US" i="1" dirty="0"/>
              <a:t>Introduction to Reinforcement Learning Workshop</a:t>
            </a:r>
            <a:r>
              <a:rPr lang="en-US" dirty="0"/>
              <a:t>. RL-</a:t>
            </a:r>
            <a:r>
              <a:rPr lang="en-US" dirty="0" err="1"/>
              <a:t>WorkShop</a:t>
            </a:r>
            <a:r>
              <a:rPr lang="en-US" dirty="0"/>
              <a:t>-</a:t>
            </a:r>
            <a:r>
              <a:rPr lang="en-US" dirty="0" err="1"/>
              <a:t>Presentation.pptx</a:t>
            </a:r>
            <a:r>
              <a:rPr lang="en-US" dirty="0"/>
              <a:t>, pp. 1-5.</a:t>
            </a:r>
          </a:p>
          <a:p>
            <a:pPr>
              <a:buFont typeface="Arial" panose="020B0604020202020204" pitchFamily="34" charset="0"/>
              <a:buChar char="•"/>
            </a:pPr>
            <a:r>
              <a:rPr lang="en-US" dirty="0"/>
              <a:t>For the historical context and key contributors to reinforcement learning:</a:t>
            </a:r>
          </a:p>
          <a:p>
            <a:pPr marL="742950" lvl="1" indent="-285750">
              <a:buFont typeface="Arial" panose="020B0604020202020204" pitchFamily="34" charset="0"/>
              <a:buChar char="•"/>
            </a:pPr>
            <a:r>
              <a:rPr lang="en-US" dirty="0"/>
              <a:t>Bellman, Richard. </a:t>
            </a:r>
            <a:r>
              <a:rPr lang="en-US" i="1" dirty="0"/>
              <a:t>Dynamic Programming</a:t>
            </a:r>
            <a:r>
              <a:rPr lang="en-US" dirty="0"/>
              <a:t>. Princeton University Press, 1957.</a:t>
            </a:r>
          </a:p>
          <a:p>
            <a:pPr marL="742950" lvl="1" indent="-285750">
              <a:buFont typeface="Arial" panose="020B0604020202020204" pitchFamily="34" charset="0"/>
              <a:buChar char="•"/>
            </a:pPr>
            <a:r>
              <a:rPr lang="en-US" dirty="0"/>
              <a:t>Sutton, Richard S., and Andrew G. </a:t>
            </a:r>
            <a:r>
              <a:rPr lang="en-US" dirty="0" err="1"/>
              <a:t>Barto</a:t>
            </a:r>
            <a:r>
              <a:rPr lang="en-US" dirty="0"/>
              <a:t>. </a:t>
            </a:r>
            <a:r>
              <a:rPr lang="en-US" i="1" dirty="0"/>
              <a:t>Reinforcement Learning: An Introduction</a:t>
            </a:r>
            <a:r>
              <a:rPr lang="en-US" dirty="0"/>
              <a:t>. 2nd ed., MIT Press, 2018.</a:t>
            </a:r>
          </a:p>
          <a:p>
            <a:pPr>
              <a:buFont typeface="Arial" panose="020B0604020202020204" pitchFamily="34" charset="0"/>
              <a:buChar char="•"/>
            </a:pPr>
            <a:r>
              <a:rPr lang="en-US" dirty="0"/>
              <a:t>For the explanation of Q-learning and its applications:</a:t>
            </a:r>
          </a:p>
          <a:p>
            <a:pPr marL="742950" lvl="1" indent="-285750">
              <a:buFont typeface="Arial" panose="020B0604020202020204" pitchFamily="34" charset="0"/>
              <a:buChar char="•"/>
            </a:pPr>
            <a:r>
              <a:rPr lang="en-US" dirty="0"/>
              <a:t>Jackson, Tyler, et al. </a:t>
            </a:r>
            <a:r>
              <a:rPr lang="en-US" i="1" dirty="0"/>
              <a:t>Introduction to Reinforcement Learning Workshop</a:t>
            </a:r>
            <a:r>
              <a:rPr lang="en-US" dirty="0"/>
              <a:t>. RL-</a:t>
            </a:r>
            <a:r>
              <a:rPr lang="en-US" dirty="0" err="1"/>
              <a:t>WorkShop</a:t>
            </a:r>
            <a:r>
              <a:rPr lang="en-US" dirty="0"/>
              <a:t>-</a:t>
            </a:r>
            <a:r>
              <a:rPr lang="en-US" dirty="0" err="1"/>
              <a:t>Presentation.pptx</a:t>
            </a:r>
            <a:r>
              <a:rPr lang="en-US" dirty="0"/>
              <a:t>, pp. 19-25.</a:t>
            </a:r>
          </a:p>
          <a:p>
            <a:pPr>
              <a:buFont typeface="Arial" panose="020B0604020202020204" pitchFamily="34" charset="0"/>
              <a:buChar char="•"/>
            </a:pPr>
            <a:r>
              <a:rPr lang="en-US" dirty="0"/>
              <a:t>For the discussion on reward shaping and its history:</a:t>
            </a:r>
          </a:p>
          <a:p>
            <a:pPr marL="742950" lvl="1" indent="-285750">
              <a:buFont typeface="Arial" panose="020B0604020202020204" pitchFamily="34" charset="0"/>
              <a:buChar char="•"/>
            </a:pPr>
            <a:r>
              <a:rPr lang="en-US" dirty="0"/>
              <a:t>Taylor, Matthew E., and Peter Stone. "Transfer Learning for Reinforcement Learning Domains: A Survey." </a:t>
            </a:r>
            <a:r>
              <a:rPr lang="en-US" i="1" dirty="0"/>
              <a:t>Journal of Machine Learning Research</a:t>
            </a:r>
            <a:r>
              <a:rPr lang="en-US" dirty="0"/>
              <a:t>, vol. 10, 2009, pp. 1633-1685.</a:t>
            </a:r>
          </a:p>
          <a:p>
            <a:pPr>
              <a:buFont typeface="Arial" panose="020B0604020202020204" pitchFamily="34" charset="0"/>
              <a:buChar char="•"/>
            </a:pPr>
            <a:r>
              <a:rPr lang="en-US" dirty="0"/>
              <a:t>For the minimax algorithm and its history:</a:t>
            </a:r>
          </a:p>
          <a:p>
            <a:pPr marL="742950" lvl="1" indent="-285750">
              <a:buFont typeface="Arial" panose="020B0604020202020204" pitchFamily="34" charset="0"/>
              <a:buChar char="•"/>
            </a:pPr>
            <a:r>
              <a:rPr lang="en-US" dirty="0"/>
              <a:t>Neumann, John von, and Oskar Morgenstern. </a:t>
            </a:r>
            <a:r>
              <a:rPr lang="en-US" i="1" dirty="0"/>
              <a:t>Theory of Games and Economic Behavior</a:t>
            </a:r>
            <a:r>
              <a:rPr lang="en-US" dirty="0"/>
              <a:t>. Princeton University Press, 1944.</a:t>
            </a:r>
          </a:p>
          <a:p>
            <a:pPr>
              <a:buFont typeface="Arial" panose="020B0604020202020204" pitchFamily="34" charset="0"/>
              <a:buChar char="•"/>
            </a:pPr>
            <a:r>
              <a:rPr lang="en-US" dirty="0"/>
              <a:t>For the drawbacks of traditional Q-learning and introduction to deep Q-learning:</a:t>
            </a:r>
          </a:p>
          <a:p>
            <a:pPr marL="742950" lvl="1" indent="-285750">
              <a:buFont typeface="Arial" panose="020B0604020202020204" pitchFamily="34" charset="0"/>
              <a:buChar char="•"/>
            </a:pPr>
            <a:r>
              <a:rPr lang="en-US" dirty="0" err="1"/>
              <a:t>Mnih</a:t>
            </a:r>
            <a:r>
              <a:rPr lang="en-US" dirty="0"/>
              <a:t>, Volodymyr, et al. "Human-level Control Through Deep Reinforcement Learning." </a:t>
            </a:r>
            <a:r>
              <a:rPr lang="en-US" i="1" dirty="0"/>
              <a:t>Nature</a:t>
            </a:r>
            <a:r>
              <a:rPr lang="en-US" dirty="0"/>
              <a:t>, vol. 518, no. 7540, 2015, pp. 529-533.</a:t>
            </a:r>
          </a:p>
          <a:p>
            <a:endParaRPr lang="en-US" dirty="0"/>
          </a:p>
        </p:txBody>
      </p:sp>
    </p:spTree>
    <p:extLst>
      <p:ext uri="{BB962C8B-B14F-4D97-AF65-F5344CB8AC3E}">
        <p14:creationId xmlns:p14="http://schemas.microsoft.com/office/powerpoint/2010/main" val="1853950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ADF-D8C7-9616-9149-17937B479B1F}"/>
              </a:ext>
            </a:extLst>
          </p:cNvPr>
          <p:cNvSpPr>
            <a:spLocks noGrp="1"/>
          </p:cNvSpPr>
          <p:nvPr>
            <p:ph type="title"/>
          </p:nvPr>
        </p:nvSpPr>
        <p:spPr/>
        <p:txBody>
          <a:bodyPr/>
          <a:lstStyle/>
          <a:p>
            <a:r>
              <a:rPr lang="en-US" dirty="0"/>
              <a:t>What is Reinforcement Learning?</a:t>
            </a:r>
          </a:p>
        </p:txBody>
      </p:sp>
      <p:sp>
        <p:nvSpPr>
          <p:cNvPr id="3" name="Content Placeholder 2">
            <a:extLst>
              <a:ext uri="{FF2B5EF4-FFF2-40B4-BE49-F238E27FC236}">
                <a16:creationId xmlns:a16="http://schemas.microsoft.com/office/drawing/2014/main" id="{FA37F99A-8590-DA61-C824-1A4CE547F7F7}"/>
              </a:ext>
            </a:extLst>
          </p:cNvPr>
          <p:cNvSpPr>
            <a:spLocks noGrp="1"/>
          </p:cNvSpPr>
          <p:nvPr>
            <p:ph idx="1"/>
          </p:nvPr>
        </p:nvSpPr>
        <p:spPr/>
        <p:txBody>
          <a:bodyPr/>
          <a:lstStyle/>
          <a:p>
            <a:r>
              <a:rPr lang="en-US" dirty="0"/>
              <a:t>A branch of Machine Learning that allows you to train a model based on a reward system</a:t>
            </a:r>
          </a:p>
          <a:p>
            <a:r>
              <a:rPr lang="en-US" dirty="0"/>
              <a:t>The goal is to create some agent that will learn optimal decision-making strategies based on whether it gains or loses points. </a:t>
            </a:r>
          </a:p>
          <a:p>
            <a:r>
              <a:rPr lang="en-US" dirty="0"/>
              <a:t>Rewarding an agent negative points will discourage a given decision</a:t>
            </a:r>
          </a:p>
          <a:p>
            <a:r>
              <a:rPr lang="en-US" dirty="0"/>
              <a:t>Rewarding an agent positive points will encourage a given decision</a:t>
            </a:r>
          </a:p>
          <a:p>
            <a:r>
              <a:rPr lang="en-US" dirty="0"/>
              <a:t>The agent will experiment in many different states/scenarios</a:t>
            </a:r>
          </a:p>
          <a:p>
            <a:r>
              <a:rPr lang="en-US" dirty="0"/>
              <a:t>It will then make all possible moves to determine which decision is best and worse to make given a specific state</a:t>
            </a:r>
          </a:p>
        </p:txBody>
      </p:sp>
    </p:spTree>
    <p:extLst>
      <p:ext uri="{BB962C8B-B14F-4D97-AF65-F5344CB8AC3E}">
        <p14:creationId xmlns:p14="http://schemas.microsoft.com/office/powerpoint/2010/main" val="1038983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3" name="Rectangle 2151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A6B4A-5771-62FB-2529-BD20C0681DD9}"/>
              </a:ext>
            </a:extLst>
          </p:cNvPr>
          <p:cNvSpPr>
            <a:spLocks noGrp="1"/>
          </p:cNvSpPr>
          <p:nvPr>
            <p:ph type="title"/>
          </p:nvPr>
        </p:nvSpPr>
        <p:spPr>
          <a:xfrm>
            <a:off x="1077364" y="720435"/>
            <a:ext cx="4140096" cy="1507375"/>
          </a:xfrm>
        </p:spPr>
        <p:txBody>
          <a:bodyPr>
            <a:normAutofit fontScale="90000"/>
          </a:bodyPr>
          <a:lstStyle/>
          <a:p>
            <a:r>
              <a:rPr lang="en-US" sz="3000" dirty="0"/>
              <a:t>Reinforcement Learning Explanation with Pokémon Violet</a:t>
            </a:r>
          </a:p>
        </p:txBody>
      </p:sp>
      <p:sp>
        <p:nvSpPr>
          <p:cNvPr id="3" name="Content Placeholder 2">
            <a:extLst>
              <a:ext uri="{FF2B5EF4-FFF2-40B4-BE49-F238E27FC236}">
                <a16:creationId xmlns:a16="http://schemas.microsoft.com/office/drawing/2014/main" id="{75B3E521-0761-7117-63DC-446EDD9F9C9D}"/>
              </a:ext>
            </a:extLst>
          </p:cNvPr>
          <p:cNvSpPr>
            <a:spLocks noGrp="1"/>
          </p:cNvSpPr>
          <p:nvPr>
            <p:ph idx="1"/>
          </p:nvPr>
        </p:nvSpPr>
        <p:spPr>
          <a:xfrm>
            <a:off x="1077364" y="2427316"/>
            <a:ext cx="4140096" cy="3513514"/>
          </a:xfrm>
        </p:spPr>
        <p:txBody>
          <a:bodyPr>
            <a:normAutofit fontScale="85000" lnSpcReduction="10000"/>
          </a:bodyPr>
          <a:lstStyle/>
          <a:p>
            <a:r>
              <a:rPr lang="en-US" dirty="0"/>
              <a:t>Each  point on the map is  a gym</a:t>
            </a:r>
          </a:p>
          <a:p>
            <a:r>
              <a:rPr lang="en-US" dirty="0"/>
              <a:t>You need to go to each gym and defeat the leader to level up</a:t>
            </a:r>
          </a:p>
          <a:p>
            <a:r>
              <a:rPr lang="en-US" dirty="0"/>
              <a:t>By following the correct order, you will  level up efficiently to beat the elite four</a:t>
            </a:r>
          </a:p>
          <a:p>
            <a:r>
              <a:rPr lang="en-US" dirty="0"/>
              <a:t>Following the incorrect order will allow you to level up but will be inefficient and may cause player to lose gym challenges</a:t>
            </a:r>
          </a:p>
          <a:p>
            <a:r>
              <a:rPr lang="en-US" dirty="0"/>
              <a:t>Imagine an agent being put into this map with no context and only knowing they need to beat the elite four.</a:t>
            </a:r>
          </a:p>
        </p:txBody>
      </p:sp>
      <p:sp>
        <p:nvSpPr>
          <p:cNvPr id="21515" name="Freeform: Shape 2151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517" name="Freeform: Shape 2151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508" name="Picture 4" descr="In What Order To Make Arenas, Dominants And Team Stars In Pokémon Scarlet  And Purple - Pokémon">
            <a:extLst>
              <a:ext uri="{FF2B5EF4-FFF2-40B4-BE49-F238E27FC236}">
                <a16:creationId xmlns:a16="http://schemas.microsoft.com/office/drawing/2014/main" id="{0620C68A-6877-C61D-A0EA-D2C8FD5808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465567"/>
            <a:ext cx="4788861" cy="392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81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5F6B-EE37-3C4D-0ED2-1DA2753CA26C}"/>
              </a:ext>
            </a:extLst>
          </p:cNvPr>
          <p:cNvSpPr>
            <a:spLocks noGrp="1"/>
          </p:cNvSpPr>
          <p:nvPr>
            <p:ph type="title"/>
          </p:nvPr>
        </p:nvSpPr>
        <p:spPr/>
        <p:txBody>
          <a:bodyPr/>
          <a:lstStyle/>
          <a:p>
            <a:r>
              <a:rPr lang="en-US" dirty="0"/>
              <a:t>What is Reinforcement Learning? (cont.)</a:t>
            </a:r>
          </a:p>
        </p:txBody>
      </p:sp>
      <p:sp>
        <p:nvSpPr>
          <p:cNvPr id="3" name="Content Placeholder 2">
            <a:extLst>
              <a:ext uri="{FF2B5EF4-FFF2-40B4-BE49-F238E27FC236}">
                <a16:creationId xmlns:a16="http://schemas.microsoft.com/office/drawing/2014/main" id="{7CB2383C-00C2-9AF9-3C5F-24A6583ECBB9}"/>
              </a:ext>
            </a:extLst>
          </p:cNvPr>
          <p:cNvSpPr>
            <a:spLocks noGrp="1"/>
          </p:cNvSpPr>
          <p:nvPr>
            <p:ph idx="1"/>
          </p:nvPr>
        </p:nvSpPr>
        <p:spPr/>
        <p:txBody>
          <a:bodyPr/>
          <a:lstStyle/>
          <a:p>
            <a:r>
              <a:rPr lang="en-US" dirty="0"/>
              <a:t>The agent will interact with an external environment and generate a model or data from its decision-making process that can be stored for later use</a:t>
            </a:r>
          </a:p>
          <a:p>
            <a:r>
              <a:rPr lang="en-US" dirty="0"/>
              <a:t>An agent will typically try to balance exploration with exploitation after it has garnered enough data to do so</a:t>
            </a:r>
          </a:p>
          <a:p>
            <a:r>
              <a:rPr lang="en-US" dirty="0"/>
              <a:t>Exploitation limits the consideration of new decision-making processes</a:t>
            </a:r>
          </a:p>
          <a:p>
            <a:r>
              <a:rPr lang="en-US" dirty="0"/>
              <a:t>Exploration can limit the optimization of a decision-making process within a given system</a:t>
            </a:r>
          </a:p>
          <a:p>
            <a:r>
              <a:rPr lang="en-US" dirty="0"/>
              <a:t>We will explore all aspects of this throughout the workshop and strike a balance between exploitation and exploration!</a:t>
            </a:r>
          </a:p>
        </p:txBody>
      </p:sp>
    </p:spTree>
    <p:extLst>
      <p:ext uri="{BB962C8B-B14F-4D97-AF65-F5344CB8AC3E}">
        <p14:creationId xmlns:p14="http://schemas.microsoft.com/office/powerpoint/2010/main" val="3947390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1886-8888-113A-FC7C-7B97B706AC5E}"/>
              </a:ext>
            </a:extLst>
          </p:cNvPr>
          <p:cNvSpPr>
            <a:spLocks noGrp="1"/>
          </p:cNvSpPr>
          <p:nvPr>
            <p:ph type="title"/>
          </p:nvPr>
        </p:nvSpPr>
        <p:spPr/>
        <p:txBody>
          <a:bodyPr/>
          <a:lstStyle/>
          <a:p>
            <a:r>
              <a:rPr lang="en-US" dirty="0"/>
              <a:t>Key Distinctions in Reinforcement Learning</a:t>
            </a:r>
          </a:p>
        </p:txBody>
      </p:sp>
      <p:sp>
        <p:nvSpPr>
          <p:cNvPr id="3" name="Content Placeholder 2">
            <a:extLst>
              <a:ext uri="{FF2B5EF4-FFF2-40B4-BE49-F238E27FC236}">
                <a16:creationId xmlns:a16="http://schemas.microsoft.com/office/drawing/2014/main" id="{10696EE9-593C-4A14-2436-DC98A17DA6BD}"/>
              </a:ext>
            </a:extLst>
          </p:cNvPr>
          <p:cNvSpPr>
            <a:spLocks noGrp="1"/>
          </p:cNvSpPr>
          <p:nvPr>
            <p:ph idx="1"/>
          </p:nvPr>
        </p:nvSpPr>
        <p:spPr/>
        <p:txBody>
          <a:bodyPr/>
          <a:lstStyle/>
          <a:p>
            <a:r>
              <a:rPr lang="en-US" dirty="0"/>
              <a:t>Unsupervised Learning:</a:t>
            </a:r>
          </a:p>
          <a:p>
            <a:pPr marL="560070" lvl="1" indent="-285750">
              <a:buFont typeface="Courier New" panose="02070309020205020404" pitchFamily="49" charset="0"/>
              <a:buChar char="o"/>
            </a:pPr>
            <a:r>
              <a:rPr lang="en-US" dirty="0"/>
              <a:t>Feedback: no explicit feedback</a:t>
            </a:r>
          </a:p>
          <a:p>
            <a:pPr marL="560070" lvl="1" indent="-285750">
              <a:buFont typeface="Courier New" panose="02070309020205020404" pitchFamily="49" charset="0"/>
              <a:buChar char="o"/>
            </a:pPr>
            <a:r>
              <a:rPr lang="en-US" dirty="0"/>
              <a:t>Objective: to find hidden patterns or groupings in the given data without predefined labels</a:t>
            </a:r>
          </a:p>
          <a:p>
            <a:pPr marL="560070" lvl="1" indent="-285750">
              <a:buFont typeface="Courier New" panose="02070309020205020404" pitchFamily="49" charset="0"/>
              <a:buChar char="o"/>
            </a:pPr>
            <a:r>
              <a:rPr lang="en-US" dirty="0"/>
              <a:t>Environment Interaction: analyzes static datasets without interaction with an environment</a:t>
            </a:r>
          </a:p>
          <a:p>
            <a:r>
              <a:rPr lang="en-US" dirty="0"/>
              <a:t>Supervised Learning:</a:t>
            </a:r>
          </a:p>
          <a:p>
            <a:pPr marL="560070" lvl="1" indent="-285750">
              <a:buFont typeface="Courier New" panose="02070309020205020404" pitchFamily="49" charset="0"/>
              <a:buChar char="o"/>
            </a:pPr>
            <a:r>
              <a:rPr lang="en-US" dirty="0"/>
              <a:t>Feedback: provides explicit and immediate feedback via labeled examples</a:t>
            </a:r>
          </a:p>
          <a:p>
            <a:pPr marL="560070" lvl="1" indent="-285750">
              <a:buFont typeface="Courier New" panose="02070309020205020404" pitchFamily="49" charset="0"/>
              <a:buChar char="o"/>
            </a:pPr>
            <a:r>
              <a:rPr lang="en-US" dirty="0"/>
              <a:t>Objective: to map input to outputs based on given examples</a:t>
            </a:r>
          </a:p>
          <a:p>
            <a:pPr marL="560070" lvl="1" indent="-285750">
              <a:buFont typeface="Courier New" panose="02070309020205020404" pitchFamily="49" charset="0"/>
              <a:buChar char="o"/>
            </a:pPr>
            <a:r>
              <a:rPr lang="en-US" dirty="0"/>
              <a:t>Environment Interaction: : analyzes static datasets without environment interaction</a:t>
            </a:r>
          </a:p>
        </p:txBody>
      </p:sp>
    </p:spTree>
    <p:extLst>
      <p:ext uri="{BB962C8B-B14F-4D97-AF65-F5344CB8AC3E}">
        <p14:creationId xmlns:p14="http://schemas.microsoft.com/office/powerpoint/2010/main" val="1094610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3A57-FC77-4CB1-D80B-8621A5A6A896}"/>
              </a:ext>
            </a:extLst>
          </p:cNvPr>
          <p:cNvSpPr>
            <a:spLocks noGrp="1"/>
          </p:cNvSpPr>
          <p:nvPr>
            <p:ph type="title"/>
          </p:nvPr>
        </p:nvSpPr>
        <p:spPr/>
        <p:txBody>
          <a:bodyPr/>
          <a:lstStyle/>
          <a:p>
            <a:r>
              <a:rPr lang="en-US" dirty="0"/>
              <a:t>Key Distinctions in RL (cont.)</a:t>
            </a:r>
          </a:p>
        </p:txBody>
      </p:sp>
      <p:sp>
        <p:nvSpPr>
          <p:cNvPr id="3" name="Content Placeholder 2">
            <a:extLst>
              <a:ext uri="{FF2B5EF4-FFF2-40B4-BE49-F238E27FC236}">
                <a16:creationId xmlns:a16="http://schemas.microsoft.com/office/drawing/2014/main" id="{8CECE721-D516-0D9F-0B02-1F2CD0152786}"/>
              </a:ext>
            </a:extLst>
          </p:cNvPr>
          <p:cNvSpPr>
            <a:spLocks noGrp="1"/>
          </p:cNvSpPr>
          <p:nvPr>
            <p:ph idx="1"/>
          </p:nvPr>
        </p:nvSpPr>
        <p:spPr/>
        <p:txBody>
          <a:bodyPr/>
          <a:lstStyle/>
          <a:p>
            <a:r>
              <a:rPr lang="en-US" dirty="0"/>
              <a:t>Reinforcement Learning:</a:t>
            </a:r>
          </a:p>
          <a:p>
            <a:pPr marL="560070" lvl="1" indent="-285750">
              <a:buFont typeface="Courier New" panose="02070309020205020404" pitchFamily="49" charset="0"/>
              <a:buChar char="o"/>
            </a:pPr>
            <a:r>
              <a:rPr lang="en-US" dirty="0"/>
              <a:t>Feedback: provides feedback in the form of rewards or penalties after each action</a:t>
            </a:r>
          </a:p>
          <a:p>
            <a:pPr marL="560070" lvl="1" indent="-285750">
              <a:buFont typeface="Courier New" panose="02070309020205020404" pitchFamily="49" charset="0"/>
              <a:buChar char="o"/>
            </a:pPr>
            <a:r>
              <a:rPr lang="en-US" dirty="0"/>
              <a:t>Objective: to learn a policy for decision making to maximize long term cumulative rewards</a:t>
            </a:r>
          </a:p>
          <a:p>
            <a:pPr marL="560070" lvl="1" indent="-285750">
              <a:buFont typeface="Courier New" panose="02070309020205020404" pitchFamily="49" charset="0"/>
              <a:buChar char="o"/>
            </a:pPr>
            <a:r>
              <a:rPr lang="en-US" dirty="0"/>
              <a:t>Environment Interaction: dynamic interaction with an environment where the agent’s actions influence future states and rewards</a:t>
            </a:r>
          </a:p>
        </p:txBody>
      </p:sp>
    </p:spTree>
    <p:extLst>
      <p:ext uri="{BB962C8B-B14F-4D97-AF65-F5344CB8AC3E}">
        <p14:creationId xmlns:p14="http://schemas.microsoft.com/office/powerpoint/2010/main" val="1710969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DA746-EABC-FAD7-2054-0D3887B14E41}"/>
              </a:ext>
            </a:extLst>
          </p:cNvPr>
          <p:cNvSpPr>
            <a:spLocks noGrp="1"/>
          </p:cNvSpPr>
          <p:nvPr>
            <p:ph type="title"/>
          </p:nvPr>
        </p:nvSpPr>
        <p:spPr>
          <a:xfrm>
            <a:off x="1077362" y="720435"/>
            <a:ext cx="4855352" cy="1507375"/>
          </a:xfrm>
        </p:spPr>
        <p:txBody>
          <a:bodyPr>
            <a:normAutofit/>
          </a:bodyPr>
          <a:lstStyle/>
          <a:p>
            <a:r>
              <a:rPr lang="en-US" sz="3000"/>
              <a:t>Applications of Reinforcement Learning</a:t>
            </a:r>
          </a:p>
        </p:txBody>
      </p:sp>
      <p:sp>
        <p:nvSpPr>
          <p:cNvPr id="3" name="Content Placeholder 2">
            <a:extLst>
              <a:ext uri="{FF2B5EF4-FFF2-40B4-BE49-F238E27FC236}">
                <a16:creationId xmlns:a16="http://schemas.microsoft.com/office/drawing/2014/main" id="{CE61559B-7A66-1398-AA1A-3CC999F54783}"/>
              </a:ext>
            </a:extLst>
          </p:cNvPr>
          <p:cNvSpPr>
            <a:spLocks noGrp="1"/>
          </p:cNvSpPr>
          <p:nvPr>
            <p:ph idx="1"/>
          </p:nvPr>
        </p:nvSpPr>
        <p:spPr>
          <a:xfrm>
            <a:off x="1077362" y="2427316"/>
            <a:ext cx="4855352" cy="3513514"/>
          </a:xfrm>
        </p:spPr>
        <p:txBody>
          <a:bodyPr>
            <a:normAutofit/>
          </a:bodyPr>
          <a:lstStyle/>
          <a:p>
            <a:r>
              <a:rPr lang="en-US" dirty="0"/>
              <a:t>Autonomous Vehicles</a:t>
            </a:r>
          </a:p>
          <a:p>
            <a:r>
              <a:rPr lang="en-US" dirty="0"/>
              <a:t>Robotics, Healthcare</a:t>
            </a:r>
          </a:p>
          <a:p>
            <a:r>
              <a:rPr lang="en-US" dirty="0"/>
              <a:t>Energy Management</a:t>
            </a:r>
          </a:p>
          <a:p>
            <a:r>
              <a:rPr lang="en-US" dirty="0"/>
              <a:t>Manufacturing</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a:t>
            </a:r>
          </a:p>
          <a:p>
            <a:endParaRPr lang="en-US" dirty="0"/>
          </a:p>
          <a:p>
            <a:pPr marL="0" indent="0">
              <a:buNone/>
            </a:pPr>
            <a:endParaRPr lang="en-US" dirty="0"/>
          </a:p>
        </p:txBody>
      </p:sp>
      <p:sp>
        <p:nvSpPr>
          <p:cNvPr id="1033" name="Freeform: Shape 1032">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VALTEP | LinkedIn">
            <a:extLst>
              <a:ext uri="{FF2B5EF4-FFF2-40B4-BE49-F238E27FC236}">
                <a16:creationId xmlns:a16="http://schemas.microsoft.com/office/drawing/2014/main" id="{923EA005-973D-2932-21FD-5BE33345E1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55" r="17790" b="1"/>
          <a:stretch/>
        </p:blipFill>
        <p:spPr bwMode="auto">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982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larm Clock">
            <a:extLst>
              <a:ext uri="{FF2B5EF4-FFF2-40B4-BE49-F238E27FC236}">
                <a16:creationId xmlns:a16="http://schemas.microsoft.com/office/drawing/2014/main" id="{92F69039-DDE4-49FC-4938-C468437910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54C5A1-419E-B57C-6843-2FCF9D1ED0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10 Minute </a:t>
            </a:r>
            <a:r>
              <a:rPr lang="en-US" dirty="0">
                <a:solidFill>
                  <a:srgbClr val="FFFFFF"/>
                </a:solidFill>
              </a:rPr>
              <a:t>B</a:t>
            </a:r>
            <a:r>
              <a:rPr lang="en-US" b="1" kern="1200" dirty="0">
                <a:solidFill>
                  <a:srgbClr val="FFFFFF"/>
                </a:solidFill>
                <a:effectLst/>
                <a:latin typeface="+mj-lt"/>
                <a:ea typeface="+mj-ea"/>
                <a:cs typeface="+mj-cs"/>
              </a:rPr>
              <a:t>reak</a:t>
            </a:r>
          </a:p>
        </p:txBody>
      </p:sp>
    </p:spTree>
    <p:extLst>
      <p:ext uri="{BB962C8B-B14F-4D97-AF65-F5344CB8AC3E}">
        <p14:creationId xmlns:p14="http://schemas.microsoft.com/office/powerpoint/2010/main" val="12207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82E472-1CA5-46C0-AE6C-D963B0AA6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3CDFF8-E69F-41E4-57F4-FB1A900F1C9E}"/>
              </a:ext>
            </a:extLst>
          </p:cNvPr>
          <p:cNvSpPr>
            <a:spLocks noGrp="1"/>
          </p:cNvSpPr>
          <p:nvPr>
            <p:ph type="ctrTitle"/>
          </p:nvPr>
        </p:nvSpPr>
        <p:spPr>
          <a:xfrm>
            <a:off x="1084728" y="1597961"/>
            <a:ext cx="3182472" cy="3162300"/>
          </a:xfrm>
        </p:spPr>
        <p:txBody>
          <a:bodyPr>
            <a:normAutofit/>
          </a:bodyPr>
          <a:lstStyle/>
          <a:p>
            <a:r>
              <a:rPr lang="en-US" dirty="0"/>
              <a:t>Introduction to Reinforcement Learning Workshop</a:t>
            </a:r>
          </a:p>
        </p:txBody>
      </p:sp>
      <p:sp>
        <p:nvSpPr>
          <p:cNvPr id="3" name="Subtitle 2">
            <a:extLst>
              <a:ext uri="{FF2B5EF4-FFF2-40B4-BE49-F238E27FC236}">
                <a16:creationId xmlns:a16="http://schemas.microsoft.com/office/drawing/2014/main" id="{AF7D326B-95F0-6B0C-71D4-BA73F1F77777}"/>
              </a:ext>
            </a:extLst>
          </p:cNvPr>
          <p:cNvSpPr>
            <a:spLocks noGrp="1"/>
          </p:cNvSpPr>
          <p:nvPr>
            <p:ph type="subTitle" idx="1"/>
          </p:nvPr>
        </p:nvSpPr>
        <p:spPr>
          <a:xfrm>
            <a:off x="1084728" y="4902489"/>
            <a:ext cx="3182472" cy="985075"/>
          </a:xfrm>
        </p:spPr>
        <p:txBody>
          <a:bodyPr>
            <a:normAutofit fontScale="85000" lnSpcReduction="10000"/>
          </a:bodyPr>
          <a:lstStyle/>
          <a:p>
            <a:r>
              <a:rPr lang="en-US" dirty="0"/>
              <a:t>Brought to you by:</a:t>
            </a:r>
          </a:p>
          <a:p>
            <a:r>
              <a:rPr lang="en-US" dirty="0"/>
              <a:t>Tyler Jackson, Haley Dozier, William Leonard, Jo </a:t>
            </a:r>
            <a:r>
              <a:rPr lang="en-US" dirty="0" err="1"/>
              <a:t>Jabour</a:t>
            </a:r>
            <a:endParaRPr lang="en-US" dirty="0"/>
          </a:p>
        </p:txBody>
      </p:sp>
      <p:sp>
        <p:nvSpPr>
          <p:cNvPr id="11" name="Freeform: Shape 10">
            <a:extLst>
              <a:ext uri="{FF2B5EF4-FFF2-40B4-BE49-F238E27FC236}">
                <a16:creationId xmlns:a16="http://schemas.microsoft.com/office/drawing/2014/main" id="{B8EE1F1C-1651-4D09-B967-2E2765020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673752" y="-8569"/>
            <a:ext cx="3518248" cy="3463107"/>
          </a:xfrm>
          <a:custGeom>
            <a:avLst/>
            <a:gdLst>
              <a:gd name="connsiteX0" fmla="*/ 2 w 3518248"/>
              <a:gd name="connsiteY0" fmla="*/ 3444546 h 3463107"/>
              <a:gd name="connsiteX1" fmla="*/ 0 w 3518248"/>
              <a:gd name="connsiteY1" fmla="*/ 3444546 h 3463107"/>
              <a:gd name="connsiteX2" fmla="*/ 0 w 3518248"/>
              <a:gd name="connsiteY2" fmla="*/ 3463107 h 3463107"/>
              <a:gd name="connsiteX3" fmla="*/ 2 w 3518248"/>
              <a:gd name="connsiteY3" fmla="*/ 3463107 h 3463107"/>
              <a:gd name="connsiteX4" fmla="*/ 3518248 w 3518248"/>
              <a:gd name="connsiteY4" fmla="*/ 0 h 3463107"/>
              <a:gd name="connsiteX5" fmla="*/ 0 w 3518248"/>
              <a:gd name="connsiteY5" fmla="*/ 0 h 3463107"/>
              <a:gd name="connsiteX6" fmla="*/ 0 w 3518248"/>
              <a:gd name="connsiteY6" fmla="*/ 3444546 h 3463107"/>
              <a:gd name="connsiteX7" fmla="*/ 2 w 3518248"/>
              <a:gd name="connsiteY7" fmla="*/ 3444467 h 3463107"/>
              <a:gd name="connsiteX8" fmla="*/ 2 w 3518248"/>
              <a:gd name="connsiteY8" fmla="*/ 3435229 h 3463107"/>
              <a:gd name="connsiteX9" fmla="*/ 239 w 3518248"/>
              <a:gd name="connsiteY9" fmla="*/ 3435229 h 3463107"/>
              <a:gd name="connsiteX10" fmla="*/ 4544 w 3518248"/>
              <a:gd name="connsiteY10" fmla="*/ 3267731 h 3463107"/>
              <a:gd name="connsiteX11" fmla="*/ 3492160 w 3518248"/>
              <a:gd name="connsiteY11" fmla="*/ 8567 h 3463107"/>
              <a:gd name="connsiteX12" fmla="*/ 3492160 w 3518248"/>
              <a:gd name="connsiteY12" fmla="*/ 3435228 h 3463107"/>
              <a:gd name="connsiteX13" fmla="*/ 3492162 w 3518248"/>
              <a:gd name="connsiteY13" fmla="*/ 3435228 h 3463107"/>
              <a:gd name="connsiteX14" fmla="*/ 3492162 w 3518248"/>
              <a:gd name="connsiteY14" fmla="*/ 3463107 h 3463107"/>
              <a:gd name="connsiteX15" fmla="*/ 3518248 w 3518248"/>
              <a:gd name="connsiteY15" fmla="*/ 3463107 h 346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8248" h="3463107">
                <a:moveTo>
                  <a:pt x="2" y="3444546"/>
                </a:moveTo>
                <a:lnTo>
                  <a:pt x="0" y="3444546"/>
                </a:lnTo>
                <a:lnTo>
                  <a:pt x="0" y="3463107"/>
                </a:lnTo>
                <a:lnTo>
                  <a:pt x="2" y="3463107"/>
                </a:lnTo>
                <a:close/>
                <a:moveTo>
                  <a:pt x="3518248" y="0"/>
                </a:moveTo>
                <a:lnTo>
                  <a:pt x="0" y="0"/>
                </a:lnTo>
                <a:lnTo>
                  <a:pt x="0" y="3444546"/>
                </a:lnTo>
                <a:lnTo>
                  <a:pt x="2" y="3444467"/>
                </a:lnTo>
                <a:lnTo>
                  <a:pt x="2" y="3435229"/>
                </a:lnTo>
                <a:lnTo>
                  <a:pt x="239" y="3435229"/>
                </a:lnTo>
                <a:lnTo>
                  <a:pt x="4544" y="3267731"/>
                </a:lnTo>
                <a:cubicBezTo>
                  <a:pt x="98075" y="1452264"/>
                  <a:pt x="1623765" y="8567"/>
                  <a:pt x="3492160" y="8567"/>
                </a:cubicBezTo>
                <a:lnTo>
                  <a:pt x="3492160" y="3435228"/>
                </a:lnTo>
                <a:lnTo>
                  <a:pt x="3492162" y="3435228"/>
                </a:lnTo>
                <a:lnTo>
                  <a:pt x="3492162" y="3463107"/>
                </a:lnTo>
                <a:lnTo>
                  <a:pt x="3518248" y="34631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190BE76C-8C31-474D-9C9C-79733F933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24980" y="-794"/>
            <a:ext cx="3492162" cy="346310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D3D5E0-FE4C-47B2-A91D-20273BB7A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4462" y="192629"/>
            <a:ext cx="3070455" cy="307045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95431E-B7EE-44A7-BC53-12738BB8E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43267" y="3462314"/>
            <a:ext cx="3456575" cy="34008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B5A3B83-A4E3-4C3A-A50B-DB9185BBB3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80" y="3459708"/>
            <a:ext cx="3474862" cy="3403464"/>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 name="Picture 3" descr="Pink and blue clouds">
            <a:extLst>
              <a:ext uri="{FF2B5EF4-FFF2-40B4-BE49-F238E27FC236}">
                <a16:creationId xmlns:a16="http://schemas.microsoft.com/office/drawing/2014/main" id="{ABC433EF-7775-F4A6-6D87-7A58D0D4BF1B}"/>
              </a:ext>
            </a:extLst>
          </p:cNvPr>
          <p:cNvPicPr>
            <a:picLocks noChangeAspect="1"/>
          </p:cNvPicPr>
          <p:nvPr/>
        </p:nvPicPr>
        <p:blipFill rotWithShape="1">
          <a:blip r:embed="rId2"/>
          <a:srcRect l="34112" r="32535" b="2"/>
          <a:stretch/>
        </p:blipFill>
        <p:spPr>
          <a:xfrm>
            <a:off x="8699840" y="10"/>
            <a:ext cx="3492162" cy="6857992"/>
          </a:xfrm>
          <a:custGeom>
            <a:avLst/>
            <a:gdLst/>
            <a:ahLst/>
            <a:cxnLst/>
            <a:rect l="l" t="t" r="r" b="b"/>
            <a:pathLst>
              <a:path w="3492162" h="6858002">
                <a:moveTo>
                  <a:pt x="2" y="0"/>
                </a:moveTo>
                <a:cubicBezTo>
                  <a:pt x="1868397" y="0"/>
                  <a:pt x="3394087" y="1443697"/>
                  <a:pt x="3487618" y="3259164"/>
                </a:cubicBezTo>
                <a:lnTo>
                  <a:pt x="3491923" y="3426662"/>
                </a:lnTo>
                <a:lnTo>
                  <a:pt x="3492160" y="3426662"/>
                </a:lnTo>
                <a:lnTo>
                  <a:pt x="3492160" y="3435900"/>
                </a:lnTo>
                <a:lnTo>
                  <a:pt x="3492162" y="3435979"/>
                </a:lnTo>
                <a:lnTo>
                  <a:pt x="3492160" y="3435979"/>
                </a:lnTo>
                <a:lnTo>
                  <a:pt x="3492159" y="6858002"/>
                </a:lnTo>
                <a:lnTo>
                  <a:pt x="0" y="6858002"/>
                </a:lnTo>
                <a:lnTo>
                  <a:pt x="0" y="3426661"/>
                </a:lnTo>
                <a:lnTo>
                  <a:pt x="2" y="3426661"/>
                </a:lnTo>
                <a:close/>
              </a:path>
            </a:pathLst>
          </a:custGeom>
        </p:spPr>
      </p:pic>
    </p:spTree>
    <p:extLst>
      <p:ext uri="{BB962C8B-B14F-4D97-AF65-F5344CB8AC3E}">
        <p14:creationId xmlns:p14="http://schemas.microsoft.com/office/powerpoint/2010/main" val="2793610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EAA7FC-8CB8-49F5-189F-C6B12AFAFCFE}"/>
              </a:ext>
            </a:extLst>
          </p:cNvPr>
          <p:cNvSpPr>
            <a:spLocks noGrp="1"/>
          </p:cNvSpPr>
          <p:nvPr>
            <p:ph type="title"/>
          </p:nvPr>
        </p:nvSpPr>
        <p:spPr/>
        <p:txBody>
          <a:bodyPr/>
          <a:lstStyle/>
          <a:p>
            <a:r>
              <a:rPr lang="en-US" dirty="0"/>
              <a:t>Introduction to Q-Learning</a:t>
            </a:r>
          </a:p>
        </p:txBody>
      </p:sp>
      <p:sp>
        <p:nvSpPr>
          <p:cNvPr id="4" name="Content Placeholder 3">
            <a:extLst>
              <a:ext uri="{FF2B5EF4-FFF2-40B4-BE49-F238E27FC236}">
                <a16:creationId xmlns:a16="http://schemas.microsoft.com/office/drawing/2014/main" id="{5981D638-76B8-B04F-A72A-89C860226DE7}"/>
              </a:ext>
            </a:extLst>
          </p:cNvPr>
          <p:cNvSpPr>
            <a:spLocks noGrp="1"/>
          </p:cNvSpPr>
          <p:nvPr>
            <p:ph idx="1"/>
          </p:nvPr>
        </p:nvSpPr>
        <p:spPr/>
        <p:txBody>
          <a:bodyPr/>
          <a:lstStyle/>
          <a:p>
            <a:r>
              <a:rPr lang="en-US" dirty="0"/>
              <a:t>Q-learning: a model-free reinforcement learning algorithm to learn the value of an action in a particular state. </a:t>
            </a:r>
          </a:p>
          <a:p>
            <a:pPr marL="560070" lvl="1" indent="-285750">
              <a:buFont typeface="Courier New" panose="02070309020205020404" pitchFamily="49" charset="0"/>
              <a:buChar char="o"/>
            </a:pPr>
            <a:r>
              <a:rPr lang="en-US" dirty="0"/>
              <a:t>Less commonly referred to as Quality-Learning</a:t>
            </a:r>
          </a:p>
          <a:p>
            <a:r>
              <a:rPr lang="en-US" dirty="0"/>
              <a:t>Key Concepts:</a:t>
            </a:r>
          </a:p>
          <a:p>
            <a:pPr marL="560070" lvl="1" indent="-285750">
              <a:buFont typeface="Courier New" panose="02070309020205020404" pitchFamily="49" charset="0"/>
              <a:buChar char="o"/>
            </a:pPr>
            <a:r>
              <a:rPr lang="en-US" dirty="0"/>
              <a:t>State: s, the current environment the agent encounters</a:t>
            </a:r>
          </a:p>
          <a:p>
            <a:pPr marL="560070" lvl="1" indent="-285750">
              <a:buFont typeface="Courier New" panose="02070309020205020404" pitchFamily="49" charset="0"/>
              <a:buChar char="o"/>
            </a:pPr>
            <a:r>
              <a:rPr lang="en-US" dirty="0"/>
              <a:t>Action: a, a given decision the agent can make in a particular state</a:t>
            </a:r>
          </a:p>
          <a:p>
            <a:pPr marL="560070" lvl="1" indent="-285750">
              <a:buFont typeface="Courier New" panose="02070309020205020404" pitchFamily="49" charset="0"/>
              <a:buChar char="o"/>
            </a:pPr>
            <a:r>
              <a:rPr lang="en-US" dirty="0"/>
              <a:t>Q-Value Function</a:t>
            </a:r>
            <a:r>
              <a:rPr lang="en-US" dirty="0">
                <a:sym typeface="Wingdings" pitchFamily="2" charset="2"/>
              </a:rPr>
              <a:t>: Q(</a:t>
            </a:r>
            <a:r>
              <a:rPr lang="en-US" dirty="0" err="1">
                <a:sym typeface="Wingdings" pitchFamily="2" charset="2"/>
              </a:rPr>
              <a:t>s,a</a:t>
            </a:r>
            <a:r>
              <a:rPr lang="en-US" dirty="0">
                <a:sym typeface="Wingdings" pitchFamily="2" charset="2"/>
              </a:rPr>
              <a:t>), gives the expected reward value given a state and action</a:t>
            </a:r>
          </a:p>
          <a:p>
            <a:r>
              <a:rPr lang="en-US" dirty="0">
                <a:sym typeface="Wingdings" pitchFamily="2" charset="2"/>
              </a:rPr>
              <a:t>Objective: Optimize long-term cumulative rewards based on Q-Value function</a:t>
            </a:r>
          </a:p>
        </p:txBody>
      </p:sp>
    </p:spTree>
    <p:extLst>
      <p:ext uri="{BB962C8B-B14F-4D97-AF65-F5344CB8AC3E}">
        <p14:creationId xmlns:p14="http://schemas.microsoft.com/office/powerpoint/2010/main" val="338763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EB6A-149B-653E-EBD4-805C6CA74AB1}"/>
              </a:ext>
            </a:extLst>
          </p:cNvPr>
          <p:cNvSpPr>
            <a:spLocks noGrp="1"/>
          </p:cNvSpPr>
          <p:nvPr>
            <p:ph type="title"/>
          </p:nvPr>
        </p:nvSpPr>
        <p:spPr/>
        <p:txBody>
          <a:bodyPr/>
          <a:lstStyle/>
          <a:p>
            <a:r>
              <a:rPr lang="en-US" dirty="0"/>
              <a:t>Q-Learning Algorithm Goals:</a:t>
            </a:r>
          </a:p>
        </p:txBody>
      </p:sp>
      <p:sp>
        <p:nvSpPr>
          <p:cNvPr id="3" name="Content Placeholder 2">
            <a:extLst>
              <a:ext uri="{FF2B5EF4-FFF2-40B4-BE49-F238E27FC236}">
                <a16:creationId xmlns:a16="http://schemas.microsoft.com/office/drawing/2014/main" id="{B5F2529C-933D-BC5A-4D12-86F24DE159D2}"/>
              </a:ext>
            </a:extLst>
          </p:cNvPr>
          <p:cNvSpPr>
            <a:spLocks noGrp="1"/>
          </p:cNvSpPr>
          <p:nvPr>
            <p:ph idx="1"/>
          </p:nvPr>
        </p:nvSpPr>
        <p:spPr/>
        <p:txBody>
          <a:bodyPr/>
          <a:lstStyle/>
          <a:p>
            <a:r>
              <a:rPr lang="en-US" dirty="0"/>
              <a:t>Initialization: </a:t>
            </a:r>
          </a:p>
          <a:p>
            <a:pPr marL="560070" lvl="1" indent="-285750">
              <a:buFont typeface="Courier New" panose="02070309020205020404" pitchFamily="49" charset="0"/>
              <a:buChar char="o"/>
            </a:pPr>
            <a:r>
              <a:rPr lang="en-US" dirty="0"/>
              <a:t>Iterate over Q(</a:t>
            </a:r>
            <a:r>
              <a:rPr lang="en-US" dirty="0" err="1"/>
              <a:t>s,a</a:t>
            </a:r>
            <a:r>
              <a:rPr lang="en-US" dirty="0"/>
              <a:t>) arbitrarily for all state-action combinations (</a:t>
            </a:r>
            <a:r>
              <a:rPr lang="en-US" dirty="0" err="1"/>
              <a:t>s,a</a:t>
            </a:r>
            <a:r>
              <a:rPr lang="en-US" dirty="0"/>
              <a:t>)</a:t>
            </a:r>
          </a:p>
          <a:p>
            <a:r>
              <a:rPr lang="en-US" dirty="0"/>
              <a:t>Exploration and Exploitation: </a:t>
            </a:r>
          </a:p>
          <a:p>
            <a:pPr marL="560070" lvl="1" indent="-285750">
              <a:buFont typeface="Courier New" panose="02070309020205020404" pitchFamily="49" charset="0"/>
              <a:buChar char="o"/>
            </a:pPr>
            <a:r>
              <a:rPr lang="en-US" dirty="0"/>
              <a:t>Strike a balance between exploration (trying new actions) and exploitation (taking actions with the highest Q-value)</a:t>
            </a:r>
          </a:p>
          <a:p>
            <a:endParaRPr lang="en-US" dirty="0"/>
          </a:p>
        </p:txBody>
      </p:sp>
    </p:spTree>
    <p:extLst>
      <p:ext uri="{BB962C8B-B14F-4D97-AF65-F5344CB8AC3E}">
        <p14:creationId xmlns:p14="http://schemas.microsoft.com/office/powerpoint/2010/main" val="3686380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515F-B7A1-96B3-E573-DD3F41A7748E}"/>
              </a:ext>
            </a:extLst>
          </p:cNvPr>
          <p:cNvSpPr>
            <a:spLocks noGrp="1"/>
          </p:cNvSpPr>
          <p:nvPr>
            <p:ph type="title"/>
          </p:nvPr>
        </p:nvSpPr>
        <p:spPr/>
        <p:txBody>
          <a:bodyPr/>
          <a:lstStyle/>
          <a:p>
            <a:r>
              <a:rPr lang="en-US" dirty="0"/>
              <a:t>Q-Learning Update Rule</a:t>
            </a:r>
          </a:p>
        </p:txBody>
      </p:sp>
      <p:sp>
        <p:nvSpPr>
          <p:cNvPr id="3" name="Content Placeholder 2">
            <a:extLst>
              <a:ext uri="{FF2B5EF4-FFF2-40B4-BE49-F238E27FC236}">
                <a16:creationId xmlns:a16="http://schemas.microsoft.com/office/drawing/2014/main" id="{DFBD3AD8-5EA1-0621-135F-D045863D8B52}"/>
              </a:ext>
            </a:extLst>
          </p:cNvPr>
          <p:cNvSpPr>
            <a:spLocks noGrp="1"/>
          </p:cNvSpPr>
          <p:nvPr>
            <p:ph idx="1"/>
          </p:nvPr>
        </p:nvSpPr>
        <p:spPr/>
        <p:txBody>
          <a:bodyPr>
            <a:normAutofit fontScale="92500" lnSpcReduction="20000"/>
          </a:bodyPr>
          <a:lstStyle/>
          <a:p>
            <a:r>
              <a:rPr lang="en-US" dirty="0"/>
              <a:t>Goal: </a:t>
            </a:r>
          </a:p>
          <a:p>
            <a:pPr marL="560070" lvl="1" indent="-285750">
              <a:buFont typeface="Courier New" panose="02070309020205020404" pitchFamily="49" charset="0"/>
              <a:buChar char="o"/>
            </a:pPr>
            <a:r>
              <a:rPr lang="en-US" b="0" dirty="0"/>
              <a:t>To update Q(</a:t>
            </a:r>
            <a:r>
              <a:rPr lang="en-US" b="0" dirty="0" err="1"/>
              <a:t>s,a</a:t>
            </a:r>
            <a:r>
              <a:rPr lang="en-US" b="0" dirty="0"/>
              <a:t>) based on the observed reward r and the maximum expected future reward from the next state s′ and next action a′ </a:t>
            </a:r>
          </a:p>
          <a:p>
            <a:r>
              <a:rPr lang="en-US" dirty="0"/>
              <a:t>Q-Learning Update Function:</a:t>
            </a:r>
          </a:p>
          <a:p>
            <a:pPr marL="560070" lvl="1" indent="-285750">
              <a:buFont typeface="Courier New" panose="02070309020205020404" pitchFamily="49" charset="0"/>
              <a:buChar char="o"/>
            </a:pPr>
            <a:r>
              <a:rPr lang="en-US" b="0" dirty="0"/>
              <a:t>Q(</a:t>
            </a:r>
            <a:r>
              <a:rPr lang="en-US" b="0" dirty="0" err="1"/>
              <a:t>s,a</a:t>
            </a:r>
            <a:r>
              <a:rPr lang="en-US" b="0" dirty="0"/>
              <a:t>) ← Q(</a:t>
            </a:r>
            <a:r>
              <a:rPr lang="en-US" b="0" dirty="0" err="1"/>
              <a:t>s,a</a:t>
            </a:r>
            <a:r>
              <a:rPr lang="en-US" b="0" dirty="0"/>
              <a:t>)+</a:t>
            </a:r>
            <a:r>
              <a:rPr lang="el-GR" b="0" dirty="0"/>
              <a:t>α</a:t>
            </a:r>
            <a:r>
              <a:rPr lang="en-US" b="0" dirty="0"/>
              <a:t> </a:t>
            </a:r>
            <a:r>
              <a:rPr lang="el-GR" b="0" dirty="0"/>
              <a:t>[</a:t>
            </a:r>
            <a:r>
              <a:rPr lang="en-US" b="0" dirty="0"/>
              <a:t>r+ </a:t>
            </a:r>
            <a:r>
              <a:rPr lang="el-GR" b="0" dirty="0"/>
              <a:t>γ</a:t>
            </a:r>
            <a:r>
              <a:rPr lang="en-US" b="0" dirty="0"/>
              <a:t>′ max(a) ​Q(</a:t>
            </a:r>
            <a:r>
              <a:rPr lang="en-US" b="0" dirty="0" err="1"/>
              <a:t>s′,a</a:t>
            </a:r>
            <a:r>
              <a:rPr lang="en-US" b="0" dirty="0"/>
              <a:t>′) − Q(</a:t>
            </a:r>
            <a:r>
              <a:rPr lang="en-US" b="0" dirty="0" err="1"/>
              <a:t>s,a</a:t>
            </a:r>
            <a:r>
              <a:rPr lang="en-US" b="0" dirty="0"/>
              <a:t>)]</a:t>
            </a:r>
          </a:p>
          <a:p>
            <a:r>
              <a:rPr lang="en-US" dirty="0"/>
              <a:t>Such that:</a:t>
            </a:r>
          </a:p>
          <a:p>
            <a:pPr marL="560070" lvl="1" indent="-285750">
              <a:buFont typeface="Courier New" panose="02070309020205020404" pitchFamily="49" charset="0"/>
              <a:buChar char="o"/>
            </a:pPr>
            <a:r>
              <a:rPr lang="el-GR" b="0" dirty="0"/>
              <a:t>α </a:t>
            </a:r>
            <a:r>
              <a:rPr lang="en-US" b="0" dirty="0"/>
              <a:t>: is the learning rate and controls the impact of new information</a:t>
            </a:r>
          </a:p>
          <a:p>
            <a:pPr marL="560070" lvl="1" indent="-285750">
              <a:buFont typeface="Courier New" panose="02070309020205020404" pitchFamily="49" charset="0"/>
              <a:buChar char="o"/>
            </a:pPr>
            <a:r>
              <a:rPr lang="en-US" b="0" dirty="0"/>
              <a:t>r: is the immediate reward received after taking action a in state s</a:t>
            </a:r>
          </a:p>
          <a:p>
            <a:pPr marL="560070" lvl="1" indent="-285750">
              <a:buFont typeface="Courier New" panose="02070309020205020404" pitchFamily="49" charset="0"/>
              <a:buChar char="o"/>
            </a:pPr>
            <a:r>
              <a:rPr lang="el-GR" b="0" dirty="0"/>
              <a:t>γ </a:t>
            </a:r>
            <a:r>
              <a:rPr lang="en-US" b="0" dirty="0"/>
              <a:t>: is the discount factor and balances immediate and future rewards</a:t>
            </a:r>
          </a:p>
          <a:p>
            <a:pPr marL="560070" lvl="1" indent="-285750">
              <a:buFont typeface="Courier New" panose="02070309020205020404" pitchFamily="49" charset="0"/>
              <a:buChar char="o"/>
            </a:pPr>
            <a:r>
              <a:rPr lang="en-US" b="0" dirty="0" err="1"/>
              <a:t>maxa</a:t>
            </a:r>
            <a:r>
              <a:rPr lang="en-US" b="0" dirty="0"/>
              <a:t> ​Q(</a:t>
            </a:r>
            <a:r>
              <a:rPr lang="en-US" b="0" dirty="0" err="1"/>
              <a:t>s′,a</a:t>
            </a:r>
            <a:r>
              <a:rPr lang="en-US" b="0" dirty="0"/>
              <a:t>′):  is the maximum expected future reward from state s′ by taking the best action a′</a:t>
            </a:r>
          </a:p>
          <a:p>
            <a:r>
              <a:rPr lang="en-US" dirty="0"/>
              <a:t>The Q-Learning update equation returns a new function with updates weights as it iterates</a:t>
            </a:r>
            <a:endParaRPr lang="el-GR" dirty="0"/>
          </a:p>
          <a:p>
            <a:pPr lvl="1"/>
            <a:endParaRPr lang="en-US" dirty="0"/>
          </a:p>
        </p:txBody>
      </p:sp>
    </p:spTree>
    <p:extLst>
      <p:ext uri="{BB962C8B-B14F-4D97-AF65-F5344CB8AC3E}">
        <p14:creationId xmlns:p14="http://schemas.microsoft.com/office/powerpoint/2010/main" val="57612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DFD7-9E6C-EA21-2A8B-B815643AD8CF}"/>
              </a:ext>
            </a:extLst>
          </p:cNvPr>
          <p:cNvSpPr>
            <a:spLocks noGrp="1"/>
          </p:cNvSpPr>
          <p:nvPr>
            <p:ph type="title"/>
          </p:nvPr>
        </p:nvSpPr>
        <p:spPr/>
        <p:txBody>
          <a:bodyPr/>
          <a:lstStyle/>
          <a:p>
            <a:r>
              <a:rPr lang="en-US" dirty="0"/>
              <a:t>Mathematical Derivation Overview</a:t>
            </a:r>
          </a:p>
        </p:txBody>
      </p:sp>
      <p:sp>
        <p:nvSpPr>
          <p:cNvPr id="3" name="Content Placeholder 2">
            <a:extLst>
              <a:ext uri="{FF2B5EF4-FFF2-40B4-BE49-F238E27FC236}">
                <a16:creationId xmlns:a16="http://schemas.microsoft.com/office/drawing/2014/main" id="{46B189D0-3300-FCEB-9CFD-4472BCAE2413}"/>
              </a:ext>
            </a:extLst>
          </p:cNvPr>
          <p:cNvSpPr>
            <a:spLocks noGrp="1"/>
          </p:cNvSpPr>
          <p:nvPr>
            <p:ph idx="1"/>
          </p:nvPr>
        </p:nvSpPr>
        <p:spPr/>
        <p:txBody>
          <a:bodyPr/>
          <a:lstStyle/>
          <a:p>
            <a:r>
              <a:rPr lang="en-US" dirty="0"/>
              <a:t>The Q-Learning update equation ensures convergence to the optimal policy under certain conditions</a:t>
            </a:r>
          </a:p>
          <a:p>
            <a:r>
              <a:rPr lang="en-US" dirty="0"/>
              <a:t>By iteratively updating Q(</a:t>
            </a:r>
            <a:r>
              <a:rPr lang="en-US" dirty="0" err="1"/>
              <a:t>s,a</a:t>
            </a:r>
            <a:r>
              <a:rPr lang="en-US" dirty="0"/>
              <a:t>), Q-Learning converges to Q∗(</a:t>
            </a:r>
            <a:r>
              <a:rPr lang="en-US" dirty="0" err="1"/>
              <a:t>s,a</a:t>
            </a:r>
            <a:r>
              <a:rPr lang="en-US" dirty="0"/>
              <a:t>), the optimal action-value function, which yields the optimal policy</a:t>
            </a:r>
          </a:p>
        </p:txBody>
      </p:sp>
    </p:spTree>
    <p:extLst>
      <p:ext uri="{BB962C8B-B14F-4D97-AF65-F5344CB8AC3E}">
        <p14:creationId xmlns:p14="http://schemas.microsoft.com/office/powerpoint/2010/main" val="3401896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4" name="Freeform: Shape 206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66" name="Rectangle 2065">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4337E-6C02-B16B-8552-2DEC148B010F}"/>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Q-Learning Algorithm Illustrations</a:t>
            </a:r>
          </a:p>
        </p:txBody>
      </p:sp>
      <p:sp>
        <p:nvSpPr>
          <p:cNvPr id="2068" name="Freeform: Shape 2067">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n Introduction to Q-Learning: A Tutorial For Beginners | DataCamp">
            <a:extLst>
              <a:ext uri="{FF2B5EF4-FFF2-40B4-BE49-F238E27FC236}">
                <a16:creationId xmlns:a16="http://schemas.microsoft.com/office/drawing/2014/main" id="{6C5C32F3-4A56-4D72-CC7E-D2F308D728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398097" y="1380746"/>
            <a:ext cx="6737862" cy="404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95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Freeform: Shape 307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1" name="Rectangle 308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case for four-color traffic signals">
            <a:extLst>
              <a:ext uri="{FF2B5EF4-FFF2-40B4-BE49-F238E27FC236}">
                <a16:creationId xmlns:a16="http://schemas.microsoft.com/office/drawing/2014/main" id="{E81BF494-24FE-5D0B-64AF-E61FE34412E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5730"/>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308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0903124-09EA-2CE3-7EAB-D1907F8A0765}"/>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Applications of Q-Learning</a:t>
            </a:r>
          </a:p>
        </p:txBody>
      </p:sp>
    </p:spTree>
    <p:extLst>
      <p:ext uri="{BB962C8B-B14F-4D97-AF65-F5344CB8AC3E}">
        <p14:creationId xmlns:p14="http://schemas.microsoft.com/office/powerpoint/2010/main" val="642192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Rectangle 3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136796F-FD55-082D-507B-D46149E0F029}"/>
              </a:ext>
            </a:extLst>
          </p:cNvPr>
          <p:cNvPicPr>
            <a:picLocks noChangeAspect="1"/>
          </p:cNvPicPr>
          <p:nvPr/>
        </p:nvPicPr>
        <p:blipFill rotWithShape="1">
          <a:blip r:embed="rId3"/>
          <a:srcRect b="15730"/>
          <a:stretch/>
        </p:blipFill>
        <p:spPr>
          <a:xfrm>
            <a:off x="20" y="10"/>
            <a:ext cx="12191979" cy="6857990"/>
          </a:xfrm>
          <a:prstGeom prst="rect">
            <a:avLst/>
          </a:prstGeom>
        </p:spPr>
      </p:pic>
      <p:sp>
        <p:nvSpPr>
          <p:cNvPr id="33" name="Rectangle 3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FC4C38B-E663-FA22-154D-A0A7F4506273}"/>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The Q-Learning Algorithm</a:t>
            </a:r>
          </a:p>
        </p:txBody>
      </p:sp>
    </p:spTree>
    <p:extLst>
      <p:ext uri="{BB962C8B-B14F-4D97-AF65-F5344CB8AC3E}">
        <p14:creationId xmlns:p14="http://schemas.microsoft.com/office/powerpoint/2010/main" val="3339455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543EF89-EF45-C1CE-6F3D-A39A63342865}"/>
              </a:ext>
            </a:extLst>
          </p:cNvPr>
          <p:cNvPicPr>
            <a:picLocks noChangeAspect="1"/>
          </p:cNvPicPr>
          <p:nvPr/>
        </p:nvPicPr>
        <p:blipFill rotWithShape="1">
          <a:blip r:embed="rId3"/>
          <a:srcRect l="1423" r="9792" b="1"/>
          <a:stretch/>
        </p:blipFill>
        <p:spPr>
          <a:xfrm>
            <a:off x="1" y="10"/>
            <a:ext cx="12192000" cy="6865939"/>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B72771C-0A46-466B-0E1C-5AB7A9C8064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05584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2BBF-5893-F923-C467-F4F0080B7059}"/>
              </a:ext>
            </a:extLst>
          </p:cNvPr>
          <p:cNvSpPr>
            <a:spLocks noGrp="1"/>
          </p:cNvSpPr>
          <p:nvPr>
            <p:ph type="title"/>
          </p:nvPr>
        </p:nvSpPr>
        <p:spPr/>
        <p:txBody>
          <a:bodyPr/>
          <a:lstStyle/>
          <a:p>
            <a:r>
              <a:rPr lang="en-US" dirty="0"/>
              <a:t>History of Reward Shaping</a:t>
            </a:r>
          </a:p>
        </p:txBody>
      </p:sp>
      <p:sp>
        <p:nvSpPr>
          <p:cNvPr id="3" name="Content Placeholder 2">
            <a:extLst>
              <a:ext uri="{FF2B5EF4-FFF2-40B4-BE49-F238E27FC236}">
                <a16:creationId xmlns:a16="http://schemas.microsoft.com/office/drawing/2014/main" id="{66748573-80B5-AD86-3EC3-C274BA3F82B3}"/>
              </a:ext>
            </a:extLst>
          </p:cNvPr>
          <p:cNvSpPr>
            <a:spLocks noGrp="1"/>
          </p:cNvSpPr>
          <p:nvPr>
            <p:ph idx="1"/>
          </p:nvPr>
        </p:nvSpPr>
        <p:spPr/>
        <p:txBody>
          <a:bodyPr/>
          <a:lstStyle/>
          <a:p>
            <a:r>
              <a:rPr lang="en-US" dirty="0"/>
              <a:t>1980s – first discussions of shaping rewards for RL algorithms </a:t>
            </a:r>
          </a:p>
          <a:p>
            <a:r>
              <a:rPr lang="en-US" dirty="0"/>
              <a:t>1990s – reward engineering emerged as a field of study</a:t>
            </a:r>
          </a:p>
          <a:p>
            <a:r>
              <a:rPr lang="en-US" dirty="0"/>
              <a:t>1995 – Andrew G. </a:t>
            </a:r>
            <a:r>
              <a:rPr lang="en-US" dirty="0" err="1"/>
              <a:t>Barto</a:t>
            </a:r>
            <a:r>
              <a:rPr lang="en-US" dirty="0"/>
              <a:t> and Steven J. Bradtke pioneer Reward Engineering’s viability</a:t>
            </a:r>
          </a:p>
          <a:p>
            <a:r>
              <a:rPr lang="en-US" dirty="0"/>
              <a:t>2009 – Matthew E. Taylor and Peter Stone’s “Transfer learning for reinforcement learning domains” paper pioneers a new age of RL for more complex tasks</a:t>
            </a:r>
          </a:p>
          <a:p>
            <a:endParaRPr lang="en-US" dirty="0"/>
          </a:p>
        </p:txBody>
      </p:sp>
    </p:spTree>
    <p:extLst>
      <p:ext uri="{BB962C8B-B14F-4D97-AF65-F5344CB8AC3E}">
        <p14:creationId xmlns:p14="http://schemas.microsoft.com/office/powerpoint/2010/main" val="1956994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3AA-EA50-A925-123C-481835665163}"/>
              </a:ext>
            </a:extLst>
          </p:cNvPr>
          <p:cNvSpPr>
            <a:spLocks noGrp="1"/>
          </p:cNvSpPr>
          <p:nvPr>
            <p:ph type="title"/>
          </p:nvPr>
        </p:nvSpPr>
        <p:spPr/>
        <p:txBody>
          <a:bodyPr/>
          <a:lstStyle/>
          <a:p>
            <a:r>
              <a:rPr lang="en-US" dirty="0"/>
              <a:t>Introduction to Rewards and Reward Shaping</a:t>
            </a:r>
          </a:p>
        </p:txBody>
      </p:sp>
      <p:sp>
        <p:nvSpPr>
          <p:cNvPr id="3" name="Content Placeholder 2">
            <a:extLst>
              <a:ext uri="{FF2B5EF4-FFF2-40B4-BE49-F238E27FC236}">
                <a16:creationId xmlns:a16="http://schemas.microsoft.com/office/drawing/2014/main" id="{342F6AE4-ABAD-D2D7-0A36-59C18D578EA9}"/>
              </a:ext>
            </a:extLst>
          </p:cNvPr>
          <p:cNvSpPr>
            <a:spLocks noGrp="1"/>
          </p:cNvSpPr>
          <p:nvPr>
            <p:ph idx="1"/>
          </p:nvPr>
        </p:nvSpPr>
        <p:spPr/>
        <p:txBody>
          <a:bodyPr/>
          <a:lstStyle/>
          <a:p>
            <a:r>
              <a:rPr lang="en-US" dirty="0"/>
              <a:t>Rewards:</a:t>
            </a:r>
          </a:p>
          <a:p>
            <a:pPr marL="560070" lvl="1" indent="-285750">
              <a:buFont typeface="Courier New" panose="02070309020205020404" pitchFamily="49" charset="0"/>
              <a:buChar char="o"/>
            </a:pPr>
            <a:r>
              <a:rPr lang="en-US" dirty="0"/>
              <a:t>act as a signal to our RL agent to indicate the immediate benefit or consequence of following a given strategy</a:t>
            </a:r>
          </a:p>
          <a:p>
            <a:pPr marL="560070" lvl="1" indent="-285750">
              <a:buFont typeface="Courier New" panose="02070309020205020404" pitchFamily="49" charset="0"/>
              <a:buChar char="o"/>
            </a:pPr>
            <a:r>
              <a:rPr lang="en-US" dirty="0"/>
              <a:t>allow programmers to guide the agent toward the optimal behavior in a given system</a:t>
            </a:r>
          </a:p>
          <a:p>
            <a:r>
              <a:rPr lang="en-US" dirty="0"/>
              <a:t>Reward Shaping:</a:t>
            </a:r>
          </a:p>
          <a:p>
            <a:pPr marL="560070" lvl="1" indent="-285750">
              <a:buFont typeface="Courier New" panose="02070309020205020404" pitchFamily="49" charset="0"/>
              <a:buChar char="o"/>
            </a:pPr>
            <a:r>
              <a:rPr lang="en-US" dirty="0"/>
              <a:t>Augments the original reward signal to accelerate learning or guide the agent towards desirable behavior</a:t>
            </a:r>
          </a:p>
          <a:p>
            <a:pPr marL="560070" lvl="1" indent="-285750">
              <a:buFont typeface="Courier New" panose="02070309020205020404" pitchFamily="49" charset="0"/>
              <a:buChar char="o"/>
            </a:pPr>
            <a:r>
              <a:rPr lang="en-US" dirty="0"/>
              <a:t>Allows for convergence optimization and discourages undesirable action</a:t>
            </a:r>
          </a:p>
          <a:p>
            <a:pPr marL="560070" lvl="1" indent="-285750">
              <a:buFont typeface="Courier New" panose="02070309020205020404" pitchFamily="49" charset="0"/>
              <a:buChar char="o"/>
            </a:pPr>
            <a:r>
              <a:rPr lang="en-US" dirty="0"/>
              <a:t>Opens new possibilities such as gradual difficulty enhancement, expert demonstrations, and potential based shaping</a:t>
            </a:r>
          </a:p>
        </p:txBody>
      </p:sp>
    </p:spTree>
    <p:extLst>
      <p:ext uri="{BB962C8B-B14F-4D97-AF65-F5344CB8AC3E}">
        <p14:creationId xmlns:p14="http://schemas.microsoft.com/office/powerpoint/2010/main" val="1541637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A74E-64D2-70F7-3AC3-587E1FE49A07}"/>
              </a:ext>
            </a:extLst>
          </p:cNvPr>
          <p:cNvSpPr>
            <a:spLocks noGrp="1"/>
          </p:cNvSpPr>
          <p:nvPr>
            <p:ph type="title"/>
          </p:nvPr>
        </p:nvSpPr>
        <p:spPr/>
        <p:txBody>
          <a:bodyPr/>
          <a:lstStyle/>
          <a:p>
            <a:r>
              <a:rPr lang="en-US" dirty="0"/>
              <a:t>Please Ensure the Following:</a:t>
            </a:r>
          </a:p>
        </p:txBody>
      </p:sp>
      <p:sp>
        <p:nvSpPr>
          <p:cNvPr id="3" name="Content Placeholder 2">
            <a:extLst>
              <a:ext uri="{FF2B5EF4-FFF2-40B4-BE49-F238E27FC236}">
                <a16:creationId xmlns:a16="http://schemas.microsoft.com/office/drawing/2014/main" id="{B4F5091A-1CB1-5020-471A-E7627C86A0F7}"/>
              </a:ext>
            </a:extLst>
          </p:cNvPr>
          <p:cNvSpPr>
            <a:spLocks noGrp="1"/>
          </p:cNvSpPr>
          <p:nvPr>
            <p:ph idx="1"/>
          </p:nvPr>
        </p:nvSpPr>
        <p:spPr/>
        <p:txBody>
          <a:bodyPr>
            <a:normAutofit fontScale="92500" lnSpcReduction="10000"/>
          </a:bodyPr>
          <a:lstStyle/>
          <a:p>
            <a:r>
              <a:rPr lang="en-US" dirty="0"/>
              <a:t>You have an IDE ready to use that can interpret Python 3.7 or higher</a:t>
            </a:r>
          </a:p>
          <a:p>
            <a:r>
              <a:rPr lang="en-US" dirty="0"/>
              <a:t>You have Python 3.7 or higher downloaded on your machine</a:t>
            </a:r>
          </a:p>
          <a:p>
            <a:r>
              <a:rPr lang="en-US" dirty="0"/>
              <a:t>You have admin rights on your machine and can download packages onto it</a:t>
            </a:r>
          </a:p>
          <a:p>
            <a:r>
              <a:rPr lang="en-US" dirty="0"/>
              <a:t>You will be using the same machine for the second part of this workshop</a:t>
            </a:r>
          </a:p>
          <a:p>
            <a:r>
              <a:rPr lang="en-US" dirty="0"/>
              <a:t>The outlets at your table work (if needed for computer charging, etc.)</a:t>
            </a:r>
          </a:p>
          <a:p>
            <a:r>
              <a:rPr lang="en-US" dirty="0"/>
              <a:t>We will have more time during the workshop to ensure everyone is ready to start</a:t>
            </a:r>
          </a:p>
          <a:p>
            <a:pPr marL="0" indent="0">
              <a:buNone/>
            </a:pPr>
            <a:endParaRPr lang="en-US" dirty="0"/>
          </a:p>
          <a:p>
            <a:pPr marL="0" indent="0">
              <a:buNone/>
            </a:pPr>
            <a:r>
              <a:rPr lang="en-US" sz="2800" b="1" dirty="0"/>
              <a:t>WE WILL BEGIN SHORTLY</a:t>
            </a:r>
          </a:p>
        </p:txBody>
      </p:sp>
    </p:spTree>
    <p:extLst>
      <p:ext uri="{BB962C8B-B14F-4D97-AF65-F5344CB8AC3E}">
        <p14:creationId xmlns:p14="http://schemas.microsoft.com/office/powerpoint/2010/main" val="343982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C59203-3788-4E03-B7CF-439D5C388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C5219-8A4B-B08A-7B1C-317F8F4FCFB6}"/>
              </a:ext>
            </a:extLst>
          </p:cNvPr>
          <p:cNvSpPr>
            <a:spLocks noGrp="1"/>
          </p:cNvSpPr>
          <p:nvPr>
            <p:ph type="title"/>
          </p:nvPr>
        </p:nvSpPr>
        <p:spPr>
          <a:xfrm>
            <a:off x="1077362" y="720435"/>
            <a:ext cx="6513197" cy="1507375"/>
          </a:xfrm>
        </p:spPr>
        <p:txBody>
          <a:bodyPr>
            <a:normAutofit/>
          </a:bodyPr>
          <a:lstStyle/>
          <a:p>
            <a:r>
              <a:rPr lang="en-US" dirty="0"/>
              <a:t>Mathematics and Impact of Reward Shaping</a:t>
            </a:r>
          </a:p>
        </p:txBody>
      </p:sp>
      <p:sp>
        <p:nvSpPr>
          <p:cNvPr id="3" name="Content Placeholder 2">
            <a:extLst>
              <a:ext uri="{FF2B5EF4-FFF2-40B4-BE49-F238E27FC236}">
                <a16:creationId xmlns:a16="http://schemas.microsoft.com/office/drawing/2014/main" id="{99ED2CC4-88BA-15DD-C3F9-48226DB0F1A9}"/>
              </a:ext>
            </a:extLst>
          </p:cNvPr>
          <p:cNvSpPr>
            <a:spLocks noGrp="1"/>
          </p:cNvSpPr>
          <p:nvPr>
            <p:ph idx="1"/>
          </p:nvPr>
        </p:nvSpPr>
        <p:spPr>
          <a:xfrm>
            <a:off x="1077362" y="2434974"/>
            <a:ext cx="6513197" cy="3505855"/>
          </a:xfrm>
        </p:spPr>
        <p:txBody>
          <a:bodyPr>
            <a:normAutofit/>
          </a:bodyPr>
          <a:lstStyle/>
          <a:p>
            <a:pPr>
              <a:lnSpc>
                <a:spcPct val="110000"/>
              </a:lnSpc>
            </a:pPr>
            <a:r>
              <a:rPr lang="en-US" sz="1500" dirty="0"/>
              <a:t>Reward Function R(</a:t>
            </a:r>
            <a:r>
              <a:rPr lang="en-US" sz="1500" dirty="0" err="1"/>
              <a:t>s,a,s</a:t>
            </a:r>
            <a:r>
              <a:rPr lang="en-US" sz="1500" dirty="0"/>
              <a:t>’):</a:t>
            </a:r>
          </a:p>
          <a:p>
            <a:pPr marL="560070" lvl="1" indent="-285750">
              <a:lnSpc>
                <a:spcPct val="110000"/>
              </a:lnSpc>
              <a:buFont typeface="Courier New" panose="02070309020205020404" pitchFamily="49" charset="0"/>
              <a:buChar char="o"/>
            </a:pPr>
            <a:r>
              <a:rPr lang="en-US" sz="1500" dirty="0"/>
              <a:t>Defines the reward received when transitioning from state s to state s’ by taking action a</a:t>
            </a:r>
          </a:p>
          <a:p>
            <a:pPr>
              <a:lnSpc>
                <a:spcPct val="110000"/>
              </a:lnSpc>
            </a:pPr>
            <a:r>
              <a:rPr lang="en-US" sz="1500" dirty="0"/>
              <a:t>Discounted Reward: </a:t>
            </a:r>
          </a:p>
          <a:p>
            <a:pPr marL="560070" lvl="1" indent="-285750">
              <a:lnSpc>
                <a:spcPct val="110000"/>
              </a:lnSpc>
              <a:buFont typeface="Courier New" panose="02070309020205020404" pitchFamily="49" charset="0"/>
              <a:buChar char="o"/>
            </a:pPr>
            <a:r>
              <a:rPr lang="en-US" sz="1500" dirty="0"/>
              <a:t>Equation to the right, where </a:t>
            </a:r>
            <a:r>
              <a:rPr lang="el-GR" sz="1500" dirty="0"/>
              <a:t>γ </a:t>
            </a:r>
            <a:r>
              <a:rPr lang="en-US" sz="1500" dirty="0"/>
              <a:t>is the discount factor.</a:t>
            </a:r>
          </a:p>
          <a:p>
            <a:pPr>
              <a:lnSpc>
                <a:spcPct val="110000"/>
              </a:lnSpc>
            </a:pPr>
            <a:r>
              <a:rPr lang="en-US" sz="1500" dirty="0"/>
              <a:t>Impact:</a:t>
            </a:r>
          </a:p>
          <a:p>
            <a:pPr marL="560070" lvl="1" indent="-285750">
              <a:lnSpc>
                <a:spcPct val="110000"/>
              </a:lnSpc>
              <a:buFont typeface="Courier New" panose="02070309020205020404" pitchFamily="49" charset="0"/>
              <a:buChar char="o"/>
            </a:pPr>
            <a:r>
              <a:rPr lang="en-US" sz="1500" dirty="0"/>
              <a:t>Allows programmers to guide agent more closely ensure efficient optimizations</a:t>
            </a:r>
          </a:p>
          <a:p>
            <a:pPr>
              <a:lnSpc>
                <a:spcPct val="110000"/>
              </a:lnSpc>
            </a:pPr>
            <a:r>
              <a:rPr lang="en-US" sz="1500" dirty="0"/>
              <a:t>Considerations:</a:t>
            </a:r>
          </a:p>
          <a:p>
            <a:pPr marL="560070" lvl="1" indent="-285750">
              <a:lnSpc>
                <a:spcPct val="110000"/>
              </a:lnSpc>
              <a:buFont typeface="Courier New" panose="02070309020205020404" pitchFamily="49" charset="0"/>
              <a:buChar char="o"/>
            </a:pPr>
            <a:r>
              <a:rPr lang="en-US" sz="1500" dirty="0"/>
              <a:t>You can overfit and create misleading reward that can negatively effect optimizations</a:t>
            </a:r>
          </a:p>
          <a:p>
            <a:pPr>
              <a:lnSpc>
                <a:spcPct val="110000"/>
              </a:lnSpc>
            </a:pPr>
            <a:endParaRPr lang="en-US" sz="1500" dirty="0"/>
          </a:p>
        </p:txBody>
      </p:sp>
      <p:sp>
        <p:nvSpPr>
          <p:cNvPr id="11" name="Rectangle 10">
            <a:extLst>
              <a:ext uri="{FF2B5EF4-FFF2-40B4-BE49-F238E27FC236}">
                <a16:creationId xmlns:a16="http://schemas.microsoft.com/office/drawing/2014/main" id="{8A058938-758D-450A-9FDB-2F0400AB8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3429000"/>
            <a:ext cx="3463496" cy="34289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EE816B5-3840-4903-9656-1A721E428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1"/>
            <a:ext cx="3463496" cy="343497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F13C2B5-7F4A-48E4-B19A-5A2F9649B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4500" y="178410"/>
            <a:ext cx="3070455" cy="307045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symbols with a white background&#10;&#10;Description automatically generated with medium confidence">
            <a:extLst>
              <a:ext uri="{FF2B5EF4-FFF2-40B4-BE49-F238E27FC236}">
                <a16:creationId xmlns:a16="http://schemas.microsoft.com/office/drawing/2014/main" id="{06BC7397-5110-1C78-0687-AEB5092ED7A8}"/>
              </a:ext>
            </a:extLst>
          </p:cNvPr>
          <p:cNvPicPr>
            <a:picLocks noChangeAspect="1"/>
          </p:cNvPicPr>
          <p:nvPr/>
        </p:nvPicPr>
        <p:blipFill>
          <a:blip r:embed="rId2"/>
          <a:stretch>
            <a:fillRect/>
          </a:stretch>
        </p:blipFill>
        <p:spPr>
          <a:xfrm>
            <a:off x="9402793" y="1441835"/>
            <a:ext cx="2173856" cy="624405"/>
          </a:xfrm>
          <a:prstGeom prst="rect">
            <a:avLst/>
          </a:prstGeom>
        </p:spPr>
      </p:pic>
      <p:sp>
        <p:nvSpPr>
          <p:cNvPr id="17" name="Rectangle 34">
            <a:extLst>
              <a:ext uri="{FF2B5EF4-FFF2-40B4-BE49-F238E27FC236}">
                <a16:creationId xmlns:a16="http://schemas.microsoft.com/office/drawing/2014/main" id="{23DE04B1-F136-49DF-BD00-FB3FA754C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56413" y="3407068"/>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85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EA3D7368-8E28-4CDB-B0AC-5556FB163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C7FF1-E6FA-7495-6AC8-4261D305A8D4}"/>
              </a:ext>
            </a:extLst>
          </p:cNvPr>
          <p:cNvSpPr>
            <a:spLocks noGrp="1"/>
          </p:cNvSpPr>
          <p:nvPr>
            <p:ph type="title"/>
          </p:nvPr>
        </p:nvSpPr>
        <p:spPr>
          <a:xfrm>
            <a:off x="1077362" y="720435"/>
            <a:ext cx="3273921" cy="1507375"/>
          </a:xfrm>
        </p:spPr>
        <p:txBody>
          <a:bodyPr>
            <a:normAutofit/>
          </a:bodyPr>
          <a:lstStyle/>
          <a:p>
            <a:pPr>
              <a:lnSpc>
                <a:spcPct val="100000"/>
              </a:lnSpc>
            </a:pPr>
            <a:r>
              <a:rPr lang="en-US" sz="3000"/>
              <a:t>Interesting Applications of Reward Shaping</a:t>
            </a:r>
          </a:p>
        </p:txBody>
      </p:sp>
      <p:sp>
        <p:nvSpPr>
          <p:cNvPr id="3" name="Content Placeholder 2">
            <a:extLst>
              <a:ext uri="{FF2B5EF4-FFF2-40B4-BE49-F238E27FC236}">
                <a16:creationId xmlns:a16="http://schemas.microsoft.com/office/drawing/2014/main" id="{F9C4A058-F2CA-B6EB-5A2E-850500918152}"/>
              </a:ext>
            </a:extLst>
          </p:cNvPr>
          <p:cNvSpPr>
            <a:spLocks noGrp="1"/>
          </p:cNvSpPr>
          <p:nvPr>
            <p:ph idx="1"/>
          </p:nvPr>
        </p:nvSpPr>
        <p:spPr>
          <a:xfrm>
            <a:off x="1077362" y="2434974"/>
            <a:ext cx="3273921" cy="3505855"/>
          </a:xfrm>
        </p:spPr>
        <p:txBody>
          <a:bodyPr>
            <a:normAutofit fontScale="92500" lnSpcReduction="10000"/>
          </a:bodyPr>
          <a:lstStyle/>
          <a:p>
            <a:pPr>
              <a:lnSpc>
                <a:spcPct val="110000"/>
              </a:lnSpc>
            </a:pPr>
            <a:r>
              <a:rPr lang="en-US" sz="1700" dirty="0"/>
              <a:t>The paper “Meta-Reinforcement Learning for Reward Shaping” used Reinforcement Learning to find the best reward basis for a different Reinforcement Model</a:t>
            </a:r>
          </a:p>
          <a:p>
            <a:pPr marL="560070" lvl="1" indent="-285750">
              <a:lnSpc>
                <a:spcPct val="110000"/>
              </a:lnSpc>
              <a:buFont typeface="Courier New" panose="02070309020205020404" pitchFamily="49" charset="0"/>
              <a:buChar char="o"/>
            </a:pPr>
            <a:r>
              <a:rPr lang="en-US" sz="1500" dirty="0"/>
              <a:t>authored by Laura </a:t>
            </a:r>
            <a:r>
              <a:rPr lang="en-US" sz="1500" dirty="0" err="1"/>
              <a:t>Graesser</a:t>
            </a:r>
            <a:r>
              <a:rPr lang="en-US" sz="1500" dirty="0"/>
              <a:t>, Matthew J. </a:t>
            </a:r>
            <a:r>
              <a:rPr lang="en-US" sz="1500" dirty="0" err="1"/>
              <a:t>Hausknecht</a:t>
            </a:r>
            <a:r>
              <a:rPr lang="en-US" sz="1500" dirty="0"/>
              <a:t>, and Peter Stone</a:t>
            </a:r>
          </a:p>
          <a:p>
            <a:pPr>
              <a:lnSpc>
                <a:spcPct val="110000"/>
              </a:lnSpc>
            </a:pPr>
            <a:r>
              <a:rPr lang="en-US" sz="1700" dirty="0"/>
              <a:t>Reward Shaping can be used in complex systems including navigation for unmanned aerial vehicles</a:t>
            </a:r>
          </a:p>
        </p:txBody>
      </p:sp>
      <p:sp>
        <p:nvSpPr>
          <p:cNvPr id="4105" name="Freeform: Shape 4104">
            <a:extLst>
              <a:ext uri="{FF2B5EF4-FFF2-40B4-BE49-F238E27FC236}">
                <a16:creationId xmlns:a16="http://schemas.microsoft.com/office/drawing/2014/main" id="{7D54F700-08D0-4726-A250-835F6864C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2618"/>
            <a:ext cx="3429123" cy="3430264"/>
          </a:xfrm>
          <a:custGeom>
            <a:avLst/>
            <a:gdLst>
              <a:gd name="connsiteX0" fmla="*/ 0 w 3429123"/>
              <a:gd name="connsiteY0" fmla="*/ 0 h 3430264"/>
              <a:gd name="connsiteX1" fmla="*/ 3429123 w 3429123"/>
              <a:gd name="connsiteY1" fmla="*/ 0 h 3430264"/>
              <a:gd name="connsiteX2" fmla="*/ 5092 w 3429123"/>
              <a:gd name="connsiteY2" fmla="*/ 3430264 h 3430264"/>
              <a:gd name="connsiteX3" fmla="*/ 0 w 3429123"/>
              <a:gd name="connsiteY3" fmla="*/ 3430264 h 3430264"/>
            </a:gdLst>
            <a:ahLst/>
            <a:cxnLst>
              <a:cxn ang="0">
                <a:pos x="connsiteX0" y="connsiteY0"/>
              </a:cxn>
              <a:cxn ang="0">
                <a:pos x="connsiteX1" y="connsiteY1"/>
              </a:cxn>
              <a:cxn ang="0">
                <a:pos x="connsiteX2" y="connsiteY2"/>
              </a:cxn>
              <a:cxn ang="0">
                <a:pos x="connsiteX3" y="connsiteY3"/>
              </a:cxn>
            </a:cxnLst>
            <a:rect l="l" t="t" r="r" b="b"/>
            <a:pathLst>
              <a:path w="3429123" h="3430264">
                <a:moveTo>
                  <a:pt x="0" y="0"/>
                </a:moveTo>
                <a:lnTo>
                  <a:pt x="3429123" y="0"/>
                </a:lnTo>
                <a:lnTo>
                  <a:pt x="5092" y="3430264"/>
                </a:lnTo>
                <a:lnTo>
                  <a:pt x="0" y="3430264"/>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7" name="Rectangle 4106">
            <a:extLst>
              <a:ext uri="{FF2B5EF4-FFF2-40B4-BE49-F238E27FC236}">
                <a16:creationId xmlns:a16="http://schemas.microsoft.com/office/drawing/2014/main" id="{963C772F-1518-4105-9826-49E8DCECA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3427486"/>
            <a:ext cx="3483870" cy="3432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CC2C66C9-CBA6-4BAB-86CF-5603348D7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9837" y="3431305"/>
            <a:ext cx="3482163" cy="343026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Freeform: Shape 4110">
            <a:extLst>
              <a:ext uri="{FF2B5EF4-FFF2-40B4-BE49-F238E27FC236}">
                <a16:creationId xmlns:a16="http://schemas.microsoft.com/office/drawing/2014/main" id="{034BA12F-ECA8-4178-AA4D-20FA2717E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8727794" y="3399851"/>
            <a:ext cx="3432752" cy="3495659"/>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098" name="Picture 2" descr="Unmanned aerial vehicle (UAV) | Definition, History, Types, &amp; Facts |  Britannica">
            <a:extLst>
              <a:ext uri="{FF2B5EF4-FFF2-40B4-BE49-F238E27FC236}">
                <a16:creationId xmlns:a16="http://schemas.microsoft.com/office/drawing/2014/main" id="{039C0380-55D2-170F-BD48-8A0629D13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7" r="-2" b="9639"/>
          <a:stretch/>
        </p:blipFill>
        <p:spPr bwMode="auto">
          <a:xfrm>
            <a:off x="5218040" y="-6057"/>
            <a:ext cx="6973339" cy="3445245"/>
          </a:xfrm>
          <a:custGeom>
            <a:avLst/>
            <a:gdLst/>
            <a:ahLst/>
            <a:cxnLst/>
            <a:rect l="l" t="t" r="r" b="b"/>
            <a:pathLst>
              <a:path w="6973339" h="3445245">
                <a:moveTo>
                  <a:pt x="0" y="0"/>
                </a:moveTo>
                <a:lnTo>
                  <a:pt x="6973339" y="0"/>
                </a:lnTo>
                <a:lnTo>
                  <a:pt x="6973339" y="3445245"/>
                </a:lnTo>
                <a:lnTo>
                  <a:pt x="0" y="3445245"/>
                </a:lnTo>
                <a:lnTo>
                  <a:pt x="0" y="3437361"/>
                </a:lnTo>
                <a:lnTo>
                  <a:pt x="3428999" y="2120"/>
                </a:lnTo>
                <a:lnTo>
                  <a:pt x="0" y="212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948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8235AF3-0FED-A8DA-FD4F-2698A7F8F90C}"/>
              </a:ext>
            </a:extLst>
          </p:cNvPr>
          <p:cNvPicPr>
            <a:picLocks noChangeAspect="1"/>
          </p:cNvPicPr>
          <p:nvPr/>
        </p:nvPicPr>
        <p:blipFill rotWithShape="1">
          <a:blip r:embed="rId3"/>
          <a:srcRect b="19550"/>
          <a:stretch/>
        </p:blipFill>
        <p:spPr>
          <a:xfrm>
            <a:off x="1" y="10"/>
            <a:ext cx="12192000" cy="6865939"/>
          </a:xfrm>
          <a:prstGeom prst="rect">
            <a:avLst/>
          </a:prstGeom>
        </p:spPr>
      </p:pic>
      <p:sp>
        <p:nvSpPr>
          <p:cNvPr id="14" name="Rectangle 13">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FD340CD7-8FB7-9E90-B994-0DB5B7CBA5B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b="1" kern="1200">
                <a:solidFill>
                  <a:srgbClr val="FFFFFF"/>
                </a:solidFill>
                <a:effectLst/>
                <a:latin typeface="+mj-lt"/>
                <a:ea typeface="+mj-ea"/>
                <a:cs typeface="+mj-cs"/>
              </a:rPr>
              <a:t>Coding Reward Shaping</a:t>
            </a:r>
          </a:p>
        </p:txBody>
      </p:sp>
      <p:sp>
        <p:nvSpPr>
          <p:cNvPr id="16" name="Freeform: Shape 15">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58056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1D1AFF-9FDB-8D20-FD8E-272FF75EA54A}"/>
              </a:ext>
            </a:extLst>
          </p:cNvPr>
          <p:cNvPicPr>
            <a:picLocks noChangeAspect="1"/>
          </p:cNvPicPr>
          <p:nvPr/>
        </p:nvPicPr>
        <p:blipFill rotWithShape="1">
          <a:blip r:embed="rId3"/>
          <a:srcRect t="19643"/>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510737C2-37CC-646C-9C75-80BEC2742940}"/>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 Hour Lunch Break</a:t>
            </a:r>
          </a:p>
        </p:txBody>
      </p:sp>
    </p:spTree>
    <p:extLst>
      <p:ext uri="{BB962C8B-B14F-4D97-AF65-F5344CB8AC3E}">
        <p14:creationId xmlns:p14="http://schemas.microsoft.com/office/powerpoint/2010/main" val="3325457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A33810-481A-CD96-ADDC-5E17D3C6ECE0}"/>
              </a:ext>
            </a:extLst>
          </p:cNvPr>
          <p:cNvPicPr>
            <a:picLocks noChangeAspect="1"/>
          </p:cNvPicPr>
          <p:nvPr/>
        </p:nvPicPr>
        <p:blipFill rotWithShape="1">
          <a:blip r:embed="rId2"/>
          <a:srcRect t="36167" b="7583"/>
          <a:stretch/>
        </p:blipFill>
        <p:spPr>
          <a:xfrm>
            <a:off x="1" y="10"/>
            <a:ext cx="12192000" cy="6857990"/>
          </a:xfrm>
          <a:prstGeom prst="rect">
            <a:avLst/>
          </a:prstGeom>
        </p:spPr>
      </p:pic>
      <p:sp>
        <p:nvSpPr>
          <p:cNvPr id="13" name="Rectangle 1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a:extLst>
              <a:ext uri="{FF2B5EF4-FFF2-40B4-BE49-F238E27FC236}">
                <a16:creationId xmlns:a16="http://schemas.microsoft.com/office/drawing/2014/main" id="{08DBD45A-C056-BE7D-E640-5DD50ED89BBE}"/>
              </a:ext>
            </a:extLst>
          </p:cNvPr>
          <p:cNvSpPr>
            <a:spLocks noGrp="1"/>
          </p:cNvSpPr>
          <p:nvPr>
            <p:ph type="title"/>
          </p:nvPr>
        </p:nvSpPr>
        <p:spPr>
          <a:xfrm>
            <a:off x="1090763" y="813546"/>
            <a:ext cx="4367239" cy="2179552"/>
          </a:xfrm>
        </p:spPr>
        <p:txBody>
          <a:bodyPr vert="horz" lIns="91440" tIns="45720" rIns="91440" bIns="45720" rtlCol="0" anchor="b">
            <a:normAutofit fontScale="90000"/>
          </a:bodyPr>
          <a:lstStyle/>
          <a:p>
            <a:r>
              <a:rPr lang="en-US" b="1" kern="1200" dirty="0">
                <a:solidFill>
                  <a:srgbClr val="FFFFFF"/>
                </a:solidFill>
                <a:effectLst/>
                <a:latin typeface="+mj-lt"/>
                <a:ea typeface="+mj-ea"/>
                <a:cs typeface="+mj-cs"/>
              </a:rPr>
              <a:t>Train your RL Model!</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Afterward Play Against RL Model in the GUI!</a:t>
            </a:r>
          </a:p>
        </p:txBody>
      </p:sp>
      <p:sp>
        <p:nvSpPr>
          <p:cNvPr id="15" name="Freeform: Shape 1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37765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EEED3F9-1F8A-C023-FF72-C5CDC556ECC6}"/>
              </a:ext>
            </a:extLst>
          </p:cNvPr>
          <p:cNvPicPr>
            <a:picLocks noChangeAspect="1"/>
          </p:cNvPicPr>
          <p:nvPr/>
        </p:nvPicPr>
        <p:blipFill rotWithShape="1">
          <a:blip r:embed="rId2"/>
          <a:srcRect l="1304" r="980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447F588-5616-B03E-CBEE-EFF22880DA6E}"/>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86385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A920E-D8D0-6D57-9FF4-E4C33A19791A}"/>
              </a:ext>
            </a:extLst>
          </p:cNvPr>
          <p:cNvSpPr>
            <a:spLocks noGrp="1"/>
          </p:cNvSpPr>
          <p:nvPr>
            <p:ph type="title"/>
          </p:nvPr>
        </p:nvSpPr>
        <p:spPr/>
        <p:txBody>
          <a:bodyPr/>
          <a:lstStyle/>
          <a:p>
            <a:r>
              <a:rPr lang="en-US" dirty="0"/>
              <a:t>Drawbacks of Traditional Q-Learning</a:t>
            </a:r>
          </a:p>
        </p:txBody>
      </p:sp>
      <p:sp>
        <p:nvSpPr>
          <p:cNvPr id="3" name="Content Placeholder 2">
            <a:extLst>
              <a:ext uri="{FF2B5EF4-FFF2-40B4-BE49-F238E27FC236}">
                <a16:creationId xmlns:a16="http://schemas.microsoft.com/office/drawing/2014/main" id="{1EE8B37A-9A6F-502E-82F6-F8699C597FEC}"/>
              </a:ext>
            </a:extLst>
          </p:cNvPr>
          <p:cNvSpPr>
            <a:spLocks noGrp="1"/>
          </p:cNvSpPr>
          <p:nvPr>
            <p:ph idx="1"/>
          </p:nvPr>
        </p:nvSpPr>
        <p:spPr/>
        <p:txBody>
          <a:bodyPr/>
          <a:lstStyle/>
          <a:p>
            <a:r>
              <a:rPr lang="en-US" dirty="0"/>
              <a:t>Does not immediately converge to a given optimal strategy or decision-making process</a:t>
            </a:r>
          </a:p>
          <a:p>
            <a:r>
              <a:rPr lang="en-US" dirty="0"/>
              <a:t>Could theoretically train indefinitely and still not be completely done</a:t>
            </a:r>
          </a:p>
          <a:p>
            <a:r>
              <a:rPr lang="en-US" dirty="0"/>
              <a:t>Scalability and Memory constraints may cause heavy concerns as we must create more state-action spaces depending on the size of our programs</a:t>
            </a:r>
          </a:p>
          <a:p>
            <a:r>
              <a:rPr lang="en-US" dirty="0"/>
              <a:t>This could render the updating Q-table function impractical</a:t>
            </a:r>
          </a:p>
          <a:p>
            <a:r>
              <a:rPr lang="en-US" dirty="0"/>
              <a:t>All in all, it may not always make the best decision for the entire game based on long term and short-term weights in the update function </a:t>
            </a:r>
          </a:p>
        </p:txBody>
      </p:sp>
    </p:spTree>
    <p:extLst>
      <p:ext uri="{BB962C8B-B14F-4D97-AF65-F5344CB8AC3E}">
        <p14:creationId xmlns:p14="http://schemas.microsoft.com/office/powerpoint/2010/main" val="1333490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F74B0574-8716-4DDE-A5B8-27F6918B5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98ADF-E4C1-C2C9-15EF-440877050B6A}"/>
              </a:ext>
            </a:extLst>
          </p:cNvPr>
          <p:cNvSpPr>
            <a:spLocks noGrp="1"/>
          </p:cNvSpPr>
          <p:nvPr>
            <p:ph type="title"/>
          </p:nvPr>
        </p:nvSpPr>
        <p:spPr>
          <a:xfrm>
            <a:off x="1077362" y="720435"/>
            <a:ext cx="3326998" cy="1507375"/>
          </a:xfrm>
        </p:spPr>
        <p:txBody>
          <a:bodyPr>
            <a:normAutofit/>
          </a:bodyPr>
          <a:lstStyle/>
          <a:p>
            <a:pPr>
              <a:lnSpc>
                <a:spcPct val="100000"/>
              </a:lnSpc>
            </a:pPr>
            <a:r>
              <a:rPr lang="en-US" sz="3000"/>
              <a:t>Drawbacks of Q-Learning in Real Life</a:t>
            </a:r>
          </a:p>
        </p:txBody>
      </p:sp>
      <p:sp>
        <p:nvSpPr>
          <p:cNvPr id="3" name="Content Placeholder 2">
            <a:extLst>
              <a:ext uri="{FF2B5EF4-FFF2-40B4-BE49-F238E27FC236}">
                <a16:creationId xmlns:a16="http://schemas.microsoft.com/office/drawing/2014/main" id="{FDFAA62D-0658-0658-D2DD-66B360A87F05}"/>
              </a:ext>
            </a:extLst>
          </p:cNvPr>
          <p:cNvSpPr>
            <a:spLocks noGrp="1"/>
          </p:cNvSpPr>
          <p:nvPr>
            <p:ph idx="1"/>
          </p:nvPr>
        </p:nvSpPr>
        <p:spPr>
          <a:xfrm>
            <a:off x="1077362" y="2427316"/>
            <a:ext cx="3326998" cy="3513514"/>
          </a:xfrm>
        </p:spPr>
        <p:txBody>
          <a:bodyPr>
            <a:normAutofit fontScale="92500" lnSpcReduction="20000"/>
          </a:bodyPr>
          <a:lstStyle/>
          <a:p>
            <a:pPr>
              <a:lnSpc>
                <a:spcPct val="110000"/>
              </a:lnSpc>
            </a:pPr>
            <a:r>
              <a:rPr lang="en-US" sz="1500" dirty="0"/>
              <a:t>The paper “Human-level control through deep reinforcement learning” speaks to the idea of traditional Q-Learning failing at handling complex environments. </a:t>
            </a:r>
          </a:p>
          <a:p>
            <a:pPr>
              <a:lnSpc>
                <a:spcPct val="110000"/>
              </a:lnSpc>
            </a:pPr>
            <a:r>
              <a:rPr lang="en-US" sz="1500" dirty="0" err="1"/>
              <a:t>Mnih</a:t>
            </a:r>
            <a:r>
              <a:rPr lang="en-US" sz="1500" dirty="0"/>
              <a:t>, V. suggest Deep Q Learning as a solution to mitigate the simplistic nature of traditional Q-Learning</a:t>
            </a:r>
          </a:p>
          <a:p>
            <a:pPr>
              <a:lnSpc>
                <a:spcPct val="110000"/>
              </a:lnSpc>
            </a:pPr>
            <a:r>
              <a:rPr lang="en-US" sz="1500" dirty="0" err="1"/>
              <a:t>Mnih</a:t>
            </a:r>
            <a:r>
              <a:rPr lang="en-US" sz="1500" dirty="0"/>
              <a:t> specifically studies Atari gameplay optimization using Reinforcement Learning</a:t>
            </a:r>
          </a:p>
          <a:p>
            <a:pPr marL="560070" lvl="1" indent="-285750">
              <a:lnSpc>
                <a:spcPct val="110000"/>
              </a:lnSpc>
              <a:buFont typeface="Courier New" panose="02070309020205020404" pitchFamily="49" charset="0"/>
              <a:buChar char="o"/>
            </a:pPr>
            <a:r>
              <a:rPr lang="en-US" sz="1300" dirty="0"/>
              <a:t>Ms. Pacman, Space Invaders, </a:t>
            </a:r>
            <a:r>
              <a:rPr lang="en-US" sz="1300" dirty="0" err="1"/>
              <a:t>Gravitar</a:t>
            </a:r>
            <a:r>
              <a:rPr lang="en-US" sz="1300" dirty="0"/>
              <a:t>, and more were all used in this study</a:t>
            </a:r>
          </a:p>
        </p:txBody>
      </p:sp>
      <p:sp>
        <p:nvSpPr>
          <p:cNvPr id="5133" name="Rectangle 5132">
            <a:extLst>
              <a:ext uri="{FF2B5EF4-FFF2-40B4-BE49-F238E27FC236}">
                <a16:creationId xmlns:a16="http://schemas.microsoft.com/office/drawing/2014/main" id="{BA695AFD-7734-4E81-A2EA-6B4DB8637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38647" y="-6944"/>
            <a:ext cx="3490700" cy="3435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4" name="Picture 4" descr="Ms. Pac-Man Prices Atari 2600 | Compare Loose, CIB &amp; New Prices">
            <a:extLst>
              <a:ext uri="{FF2B5EF4-FFF2-40B4-BE49-F238E27FC236}">
                <a16:creationId xmlns:a16="http://schemas.microsoft.com/office/drawing/2014/main" id="{F53FE966-2EB3-5305-00F1-9B3C7CA6C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334" r="-3" b="-3"/>
          <a:stretch/>
        </p:blipFill>
        <p:spPr bwMode="auto">
          <a:xfrm>
            <a:off x="5457315" y="178410"/>
            <a:ext cx="3070456" cy="3070456"/>
          </a:xfrm>
          <a:custGeom>
            <a:avLst/>
            <a:gdLst/>
            <a:ahLst/>
            <a:cxnLst/>
            <a:rect l="l" t="t" r="r" b="b"/>
            <a:pathLst>
              <a:path w="3070456" h="3070456">
                <a:moveTo>
                  <a:pt x="1535228" y="0"/>
                </a:moveTo>
                <a:cubicBezTo>
                  <a:pt x="2383111" y="0"/>
                  <a:pt x="3070456" y="687345"/>
                  <a:pt x="3070456" y="1535228"/>
                </a:cubicBezTo>
                <a:cubicBezTo>
                  <a:pt x="3070456" y="2383111"/>
                  <a:pt x="2383111" y="3070456"/>
                  <a:pt x="1535228" y="3070456"/>
                </a:cubicBezTo>
                <a:cubicBezTo>
                  <a:pt x="687345" y="3070456"/>
                  <a:pt x="0" y="2383111"/>
                  <a:pt x="0" y="1535228"/>
                </a:cubicBezTo>
                <a:cubicBezTo>
                  <a:pt x="0" y="687345"/>
                  <a:pt x="687345" y="0"/>
                  <a:pt x="1535228" y="0"/>
                </a:cubicBez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descr="Space Invaders - Wikipedia">
            <a:extLst>
              <a:ext uri="{FF2B5EF4-FFF2-40B4-BE49-F238E27FC236}">
                <a16:creationId xmlns:a16="http://schemas.microsoft.com/office/drawing/2014/main" id="{08D1B2A5-D525-2B9F-2783-C23DECC620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24" r="-3" b="25256"/>
          <a:stretch/>
        </p:blipFill>
        <p:spPr bwMode="auto">
          <a:xfrm>
            <a:off x="5238647" y="3428999"/>
            <a:ext cx="34907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ame review: Atari Gravitar for #Atari 2600 | A thrust-game with a twist">
            <a:extLst>
              <a:ext uri="{FF2B5EF4-FFF2-40B4-BE49-F238E27FC236}">
                <a16:creationId xmlns:a16="http://schemas.microsoft.com/office/drawing/2014/main" id="{6A8A6875-DDDD-5387-4C9D-94DF801907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20" r="16194" b="-1"/>
          <a:stretch/>
        </p:blipFill>
        <p:spPr bwMode="auto">
          <a:xfrm>
            <a:off x="8721282" y="10"/>
            <a:ext cx="3470718"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7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brant multicolour checkered floor design">
            <a:extLst>
              <a:ext uri="{FF2B5EF4-FFF2-40B4-BE49-F238E27FC236}">
                <a16:creationId xmlns:a16="http://schemas.microsoft.com/office/drawing/2014/main" id="{17F194E4-769B-C7F0-DB3D-287D0B686130}"/>
              </a:ext>
            </a:extLst>
          </p:cNvPr>
          <p:cNvPicPr>
            <a:picLocks noChangeAspect="1"/>
          </p:cNvPicPr>
          <p:nvPr/>
        </p:nvPicPr>
        <p:blipFill rotWithShape="1">
          <a:blip r:embed="rId2"/>
          <a:srcRect t="16667"/>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9479D49-BC98-0DB7-BA73-D2B2F21C325E}"/>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Using Expert Data and Algorithms as Alternatives</a:t>
            </a:r>
          </a:p>
        </p:txBody>
      </p:sp>
    </p:spTree>
    <p:extLst>
      <p:ext uri="{BB962C8B-B14F-4D97-AF65-F5344CB8AC3E}">
        <p14:creationId xmlns:p14="http://schemas.microsoft.com/office/powerpoint/2010/main" val="2763858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FD48C-14F8-82CA-4F28-BACCE135D9D7}"/>
              </a:ext>
            </a:extLst>
          </p:cNvPr>
          <p:cNvSpPr>
            <a:spLocks noGrp="1"/>
          </p:cNvSpPr>
          <p:nvPr>
            <p:ph type="title"/>
          </p:nvPr>
        </p:nvSpPr>
        <p:spPr>
          <a:xfrm>
            <a:off x="1077364" y="720435"/>
            <a:ext cx="4140096" cy="1507375"/>
          </a:xfrm>
        </p:spPr>
        <p:txBody>
          <a:bodyPr>
            <a:normAutofit/>
          </a:bodyPr>
          <a:lstStyle/>
          <a:p>
            <a:r>
              <a:rPr lang="en-US" dirty="0"/>
              <a:t>Introduction to Minimax</a:t>
            </a:r>
          </a:p>
        </p:txBody>
      </p:sp>
      <p:sp>
        <p:nvSpPr>
          <p:cNvPr id="3" name="Content Placeholder 2">
            <a:extLst>
              <a:ext uri="{FF2B5EF4-FFF2-40B4-BE49-F238E27FC236}">
                <a16:creationId xmlns:a16="http://schemas.microsoft.com/office/drawing/2014/main" id="{F86E5472-0095-F3E6-A4C2-9F38863FFF5D}"/>
              </a:ext>
            </a:extLst>
          </p:cNvPr>
          <p:cNvSpPr>
            <a:spLocks noGrp="1"/>
          </p:cNvSpPr>
          <p:nvPr>
            <p:ph idx="1"/>
          </p:nvPr>
        </p:nvSpPr>
        <p:spPr>
          <a:xfrm>
            <a:off x="1077364" y="2427316"/>
            <a:ext cx="4140096" cy="3513514"/>
          </a:xfrm>
        </p:spPr>
        <p:txBody>
          <a:bodyPr>
            <a:normAutofit/>
          </a:bodyPr>
          <a:lstStyle/>
          <a:p>
            <a:pPr>
              <a:lnSpc>
                <a:spcPct val="110000"/>
              </a:lnSpc>
            </a:pPr>
            <a:r>
              <a:rPr lang="en-US" sz="1500"/>
              <a:t>1928 – John von Neumann first mathematically proved minimax as a viable optimal algorithm for two player, zero-sum games to either minimize or maximize one’s strategy</a:t>
            </a:r>
          </a:p>
          <a:p>
            <a:pPr>
              <a:lnSpc>
                <a:spcPct val="110000"/>
              </a:lnSpc>
            </a:pPr>
            <a:r>
              <a:rPr lang="en-US" sz="1500"/>
              <a:t>1944 – John von Neumann and Oskar  Morgenstern published “Theory of Games and Economic behavior</a:t>
            </a:r>
          </a:p>
          <a:p>
            <a:pPr>
              <a:lnSpc>
                <a:spcPct val="110000"/>
              </a:lnSpc>
            </a:pPr>
            <a:r>
              <a:rPr lang="en-US" sz="1500"/>
              <a:t>1977 – IBM’s Deep Thought algorithm, rooted in minimax, defeated the world chess champion Garry Kasparov</a:t>
            </a:r>
          </a:p>
        </p:txBody>
      </p:sp>
      <p:sp>
        <p:nvSpPr>
          <p:cNvPr id="1033" name="Freeform: Shape 103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World chess champion Garry Kasparov during the first six-game match against  IBM supercomputer Deep Blue, Pennsylvania Convention Center, Philadelphia,  February 10-17th, 1996. [1528 x 981] : r/HistoryPorn">
            <a:extLst>
              <a:ext uri="{FF2B5EF4-FFF2-40B4-BE49-F238E27FC236}">
                <a16:creationId xmlns:a16="http://schemas.microsoft.com/office/drawing/2014/main" id="{D359200F-17A0-DADD-11A7-9416096AD30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896564"/>
            <a:ext cx="4788861" cy="306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052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09568-B2AE-30CA-A34D-0F3503E7F263}"/>
              </a:ext>
            </a:extLst>
          </p:cNvPr>
          <p:cNvSpPr>
            <a:spLocks noGrp="1"/>
          </p:cNvSpPr>
          <p:nvPr>
            <p:ph type="title"/>
          </p:nvPr>
        </p:nvSpPr>
        <p:spPr/>
        <p:txBody>
          <a:bodyPr/>
          <a:lstStyle/>
          <a:p>
            <a:r>
              <a:rPr lang="en-US" dirty="0"/>
              <a:t>Meet the Instructors, Collaborators, and Speakers</a:t>
            </a:r>
          </a:p>
        </p:txBody>
      </p:sp>
      <p:sp>
        <p:nvSpPr>
          <p:cNvPr id="3" name="Content Placeholder 2">
            <a:extLst>
              <a:ext uri="{FF2B5EF4-FFF2-40B4-BE49-F238E27FC236}">
                <a16:creationId xmlns:a16="http://schemas.microsoft.com/office/drawing/2014/main" id="{914415D3-011E-5A34-75B0-E9FA84894091}"/>
              </a:ext>
            </a:extLst>
          </p:cNvPr>
          <p:cNvSpPr>
            <a:spLocks noGrp="1"/>
          </p:cNvSpPr>
          <p:nvPr>
            <p:ph idx="1"/>
          </p:nvPr>
        </p:nvSpPr>
        <p:spPr/>
        <p:txBody>
          <a:bodyPr/>
          <a:lstStyle/>
          <a:p>
            <a:r>
              <a:rPr lang="en-US" dirty="0"/>
              <a:t>Instructor: Tyler Jackson</a:t>
            </a:r>
          </a:p>
          <a:p>
            <a:r>
              <a:rPr lang="en-US" dirty="0"/>
              <a:t>Collaborators: </a:t>
            </a:r>
          </a:p>
          <a:p>
            <a:pPr marL="560070" lvl="1" indent="-285750">
              <a:buFont typeface="Courier New" panose="02070309020205020404" pitchFamily="49" charset="0"/>
              <a:buChar char="o"/>
            </a:pPr>
            <a:r>
              <a:rPr lang="en-US" dirty="0"/>
              <a:t>Joshua Church, Thomas Clement, et. al</a:t>
            </a:r>
          </a:p>
          <a:p>
            <a:r>
              <a:rPr lang="en-US" dirty="0"/>
              <a:t>Speakers: </a:t>
            </a:r>
          </a:p>
          <a:p>
            <a:pPr marL="560070" lvl="1" indent="-285750">
              <a:buFont typeface="Courier New" panose="02070309020205020404" pitchFamily="49" charset="0"/>
              <a:buChar char="o"/>
            </a:pPr>
            <a:r>
              <a:rPr lang="en-US" dirty="0"/>
              <a:t>Haley Dozier </a:t>
            </a:r>
          </a:p>
          <a:p>
            <a:pPr marL="560070" lvl="1" indent="-285750">
              <a:buFont typeface="Courier New" panose="02070309020205020404" pitchFamily="49" charset="0"/>
              <a:buChar char="o"/>
            </a:pPr>
            <a:r>
              <a:rPr lang="en-US" dirty="0"/>
              <a:t>William Leonard </a:t>
            </a:r>
          </a:p>
          <a:p>
            <a:pPr marL="560070" lvl="1" indent="-285750">
              <a:buFont typeface="Courier New" panose="02070309020205020404" pitchFamily="49" charset="0"/>
              <a:buChar char="o"/>
            </a:pPr>
            <a:r>
              <a:rPr lang="en-US" dirty="0"/>
              <a:t>Joseph </a:t>
            </a:r>
            <a:r>
              <a:rPr lang="en-US" dirty="0" err="1"/>
              <a:t>Jabour</a:t>
            </a:r>
            <a:r>
              <a:rPr lang="en-US" dirty="0"/>
              <a:t> </a:t>
            </a:r>
          </a:p>
        </p:txBody>
      </p:sp>
    </p:spTree>
    <p:extLst>
      <p:ext uri="{BB962C8B-B14F-4D97-AF65-F5344CB8AC3E}">
        <p14:creationId xmlns:p14="http://schemas.microsoft.com/office/powerpoint/2010/main" val="276316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DEA5C-AD83-C14E-F4D1-5824A6565D54}"/>
              </a:ext>
            </a:extLst>
          </p:cNvPr>
          <p:cNvSpPr>
            <a:spLocks noGrp="1"/>
          </p:cNvSpPr>
          <p:nvPr>
            <p:ph type="title"/>
          </p:nvPr>
        </p:nvSpPr>
        <p:spPr/>
        <p:txBody>
          <a:bodyPr/>
          <a:lstStyle/>
          <a:p>
            <a:r>
              <a:rPr lang="en-US" dirty="0"/>
              <a:t>Minimax Algorithm Explanation</a:t>
            </a:r>
          </a:p>
        </p:txBody>
      </p:sp>
      <p:sp>
        <p:nvSpPr>
          <p:cNvPr id="3" name="Content Placeholder 2">
            <a:extLst>
              <a:ext uri="{FF2B5EF4-FFF2-40B4-BE49-F238E27FC236}">
                <a16:creationId xmlns:a16="http://schemas.microsoft.com/office/drawing/2014/main" id="{73D49203-3B5A-3B35-FDD7-C146224B9815}"/>
              </a:ext>
            </a:extLst>
          </p:cNvPr>
          <p:cNvSpPr>
            <a:spLocks noGrp="1"/>
          </p:cNvSpPr>
          <p:nvPr>
            <p:ph idx="1"/>
          </p:nvPr>
        </p:nvSpPr>
        <p:spPr/>
        <p:txBody>
          <a:bodyPr/>
          <a:lstStyle/>
          <a:p>
            <a:r>
              <a:rPr lang="en-US" dirty="0"/>
              <a:t>Minimax is a decision rule used in to maximize possible losses or wins in any scenario</a:t>
            </a:r>
          </a:p>
          <a:p>
            <a:r>
              <a:rPr lang="en-US" dirty="0"/>
              <a:t>Objective:</a:t>
            </a:r>
          </a:p>
          <a:p>
            <a:pPr marL="560070" lvl="1" indent="-285750">
              <a:buFont typeface="Courier New" panose="02070309020205020404" pitchFamily="49" charset="0"/>
              <a:buChar char="o"/>
            </a:pPr>
            <a:r>
              <a:rPr lang="en-US" dirty="0"/>
              <a:t>Minimize the possible loss for a worst-case scenario</a:t>
            </a:r>
          </a:p>
          <a:p>
            <a:pPr marL="560070" lvl="1" indent="-285750">
              <a:buFont typeface="Courier New" panose="02070309020205020404" pitchFamily="49" charset="0"/>
              <a:buChar char="o"/>
            </a:pPr>
            <a:r>
              <a:rPr lang="en-US" dirty="0"/>
              <a:t>Maximizing the minimum gain</a:t>
            </a:r>
          </a:p>
          <a:p>
            <a:r>
              <a:rPr lang="en-US" dirty="0"/>
              <a:t>Key concepts:</a:t>
            </a:r>
          </a:p>
          <a:p>
            <a:pPr marL="560070" lvl="1" indent="-285750">
              <a:buFont typeface="Courier New" panose="02070309020205020404" pitchFamily="49" charset="0"/>
              <a:buChar char="o"/>
            </a:pPr>
            <a:r>
              <a:rPr lang="en-US" dirty="0"/>
              <a:t>Maximizer: Player trying to maximize their score</a:t>
            </a:r>
          </a:p>
          <a:p>
            <a:pPr marL="560070" lvl="1" indent="-285750">
              <a:buFont typeface="Courier New" panose="02070309020205020404" pitchFamily="49" charset="0"/>
              <a:buChar char="o"/>
            </a:pPr>
            <a:r>
              <a:rPr lang="en-US" dirty="0"/>
              <a:t>Minimizer: player trying to minimize their score</a:t>
            </a:r>
          </a:p>
          <a:p>
            <a:pPr marL="560070" lvl="1" indent="-285750">
              <a:buFont typeface="Courier New" panose="02070309020205020404" pitchFamily="49" charset="0"/>
              <a:buChar char="o"/>
            </a:pPr>
            <a:r>
              <a:rPr lang="en-US" dirty="0"/>
              <a:t>Game tree: a tree structure representing all possible moves in a game</a:t>
            </a:r>
          </a:p>
        </p:txBody>
      </p:sp>
    </p:spTree>
    <p:extLst>
      <p:ext uri="{BB962C8B-B14F-4D97-AF65-F5344CB8AC3E}">
        <p14:creationId xmlns:p14="http://schemas.microsoft.com/office/powerpoint/2010/main" val="697866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F75E-115A-4E66-72EF-6DB47EEA03F3}"/>
              </a:ext>
            </a:extLst>
          </p:cNvPr>
          <p:cNvSpPr>
            <a:spLocks noGrp="1"/>
          </p:cNvSpPr>
          <p:nvPr>
            <p:ph type="title"/>
          </p:nvPr>
        </p:nvSpPr>
        <p:spPr/>
        <p:txBody>
          <a:bodyPr/>
          <a:lstStyle/>
          <a:p>
            <a:r>
              <a:rPr lang="en-US" dirty="0"/>
              <a:t>Minimax Algorithm Functionality</a:t>
            </a:r>
          </a:p>
        </p:txBody>
      </p:sp>
      <p:sp>
        <p:nvSpPr>
          <p:cNvPr id="3" name="Content Placeholder 2">
            <a:extLst>
              <a:ext uri="{FF2B5EF4-FFF2-40B4-BE49-F238E27FC236}">
                <a16:creationId xmlns:a16="http://schemas.microsoft.com/office/drawing/2014/main" id="{B0D74EA9-7395-431D-A62E-5C70A1DC4772}"/>
              </a:ext>
            </a:extLst>
          </p:cNvPr>
          <p:cNvSpPr>
            <a:spLocks noGrp="1"/>
          </p:cNvSpPr>
          <p:nvPr>
            <p:ph idx="1"/>
          </p:nvPr>
        </p:nvSpPr>
        <p:spPr/>
        <p:txBody>
          <a:bodyPr/>
          <a:lstStyle/>
          <a:p>
            <a:r>
              <a:rPr lang="en-US" dirty="0"/>
              <a:t>Generate the game tree to a specified depth</a:t>
            </a:r>
          </a:p>
          <a:p>
            <a:r>
              <a:rPr lang="en-US" dirty="0"/>
              <a:t>Assign scores to terminal nodes based on the game state</a:t>
            </a:r>
          </a:p>
          <a:p>
            <a:r>
              <a:rPr lang="en-US" dirty="0"/>
              <a:t>Propagate score back up the tree:</a:t>
            </a:r>
          </a:p>
          <a:p>
            <a:pPr marL="560070" lvl="1" indent="-285750">
              <a:buFont typeface="Courier New" panose="02070309020205020404" pitchFamily="49" charset="0"/>
              <a:buChar char="o"/>
            </a:pPr>
            <a:r>
              <a:rPr lang="en-US" dirty="0"/>
              <a:t>The maximizer will select the maximum value</a:t>
            </a:r>
          </a:p>
          <a:p>
            <a:pPr marL="560070" lvl="1" indent="-285750">
              <a:buFont typeface="Courier New" panose="02070309020205020404" pitchFamily="49" charset="0"/>
              <a:buChar char="o"/>
            </a:pPr>
            <a:r>
              <a:rPr lang="en-US" dirty="0"/>
              <a:t>Minimizer will select the minimum value </a:t>
            </a:r>
          </a:p>
        </p:txBody>
      </p:sp>
    </p:spTree>
    <p:extLst>
      <p:ext uri="{BB962C8B-B14F-4D97-AF65-F5344CB8AC3E}">
        <p14:creationId xmlns:p14="http://schemas.microsoft.com/office/powerpoint/2010/main" val="3535110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2" name="Freeform: Shape 616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64" name="Rectangle 6163">
            <a:extLst>
              <a:ext uri="{FF2B5EF4-FFF2-40B4-BE49-F238E27FC236}">
                <a16:creationId xmlns:a16="http://schemas.microsoft.com/office/drawing/2014/main" id="{42672FEA-C1AC-4B4F-A17E-EBAA19E4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Rectangle 6165">
            <a:extLst>
              <a:ext uri="{FF2B5EF4-FFF2-40B4-BE49-F238E27FC236}">
                <a16:creationId xmlns:a16="http://schemas.microsoft.com/office/drawing/2014/main" id="{69641DCA-C5FD-4DDE-80D5-3B5D3C665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5538" y="0"/>
            <a:ext cx="4806462"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cture 0 - CS50's Introduction to Artificial Intelligence with Python">
            <a:extLst>
              <a:ext uri="{FF2B5EF4-FFF2-40B4-BE49-F238E27FC236}">
                <a16:creationId xmlns:a16="http://schemas.microsoft.com/office/drawing/2014/main" id="{A82585C8-F1B8-C23D-0533-8405AD22A0D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81"/>
          <a:stretch/>
        </p:blipFill>
        <p:spPr bwMode="auto">
          <a:xfrm>
            <a:off x="1" y="10"/>
            <a:ext cx="12192000" cy="6857990"/>
          </a:xfrm>
          <a:custGeom>
            <a:avLst/>
            <a:gdLst/>
            <a:ahLst/>
            <a:cxnLst/>
            <a:rect l="l" t="t" r="r" b="b"/>
            <a:pathLst>
              <a:path w="12192000" h="6858000">
                <a:moveTo>
                  <a:pt x="0" y="0"/>
                </a:moveTo>
                <a:lnTo>
                  <a:pt x="8821662" y="0"/>
                </a:lnTo>
                <a:lnTo>
                  <a:pt x="8949933" y="3210"/>
                </a:lnTo>
                <a:cubicBezTo>
                  <a:pt x="10698561" y="90934"/>
                  <a:pt x="12101443" y="1522415"/>
                  <a:pt x="12190045" y="3308151"/>
                </a:cubicBezTo>
                <a:lnTo>
                  <a:pt x="12192000" y="3387113"/>
                </a:lnTo>
                <a:lnTo>
                  <a:pt x="12192000" y="3455897"/>
                </a:lnTo>
                <a:lnTo>
                  <a:pt x="12191851" y="3455897"/>
                </a:lnTo>
                <a:lnTo>
                  <a:pt x="12187740" y="3620171"/>
                </a:lnTo>
                <a:cubicBezTo>
                  <a:pt x="12102756" y="5314154"/>
                  <a:pt x="10756689" y="6683663"/>
                  <a:pt x="9049143" y="6848156"/>
                </a:cubicBezTo>
                <a:lnTo>
                  <a:pt x="8914113"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625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Freeform: Shape 7174">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177" name="Rectangle 7176">
            <a:extLst>
              <a:ext uri="{FF2B5EF4-FFF2-40B4-BE49-F238E27FC236}">
                <a16:creationId xmlns:a16="http://schemas.microsoft.com/office/drawing/2014/main" id="{6362EDFF-7BE1-4149-A745-FFD7211E6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Lecture 0 - CS50's Introduction to Artificial Intelligence with Python">
            <a:extLst>
              <a:ext uri="{FF2B5EF4-FFF2-40B4-BE49-F238E27FC236}">
                <a16:creationId xmlns:a16="http://schemas.microsoft.com/office/drawing/2014/main" id="{FE780D8B-0B87-50C6-5828-E7A11A2C8AA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4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156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 name="Rectangle 16">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loseup of a keyboard">
            <a:extLst>
              <a:ext uri="{FF2B5EF4-FFF2-40B4-BE49-F238E27FC236}">
                <a16:creationId xmlns:a16="http://schemas.microsoft.com/office/drawing/2014/main" id="{B1845B2E-4F1F-6B98-94FA-7EC0CA327ED4}"/>
              </a:ext>
            </a:extLst>
          </p:cNvPr>
          <p:cNvPicPr>
            <a:picLocks noChangeAspect="1"/>
          </p:cNvPicPr>
          <p:nvPr/>
        </p:nvPicPr>
        <p:blipFill rotWithShape="1">
          <a:blip r:embed="rId2"/>
          <a:srcRect b="13128"/>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DDC4848B-7CA9-8908-4851-DA39D2B86C9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Minimax</a:t>
            </a:r>
          </a:p>
        </p:txBody>
      </p:sp>
    </p:spTree>
    <p:extLst>
      <p:ext uri="{BB962C8B-B14F-4D97-AF65-F5344CB8AC3E}">
        <p14:creationId xmlns:p14="http://schemas.microsoft.com/office/powerpoint/2010/main" val="237087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8" name="Rectangle 37">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50FDBE-48AD-9DCB-FF2D-7161AD2F0B5B}"/>
              </a:ext>
            </a:extLst>
          </p:cNvPr>
          <p:cNvPicPr>
            <a:picLocks noChangeAspect="1"/>
          </p:cNvPicPr>
          <p:nvPr/>
        </p:nvPicPr>
        <p:blipFill rotWithShape="1">
          <a:blip r:embed="rId2"/>
          <a:srcRect t="11167" b="4564"/>
          <a:stretch/>
        </p:blipFill>
        <p:spPr>
          <a:xfrm>
            <a:off x="1" y="10"/>
            <a:ext cx="12192000" cy="6857990"/>
          </a:xfrm>
          <a:prstGeom prst="rect">
            <a:avLst/>
          </a:prstGeom>
        </p:spPr>
      </p:pic>
      <p:sp>
        <p:nvSpPr>
          <p:cNvPr id="40" name="Rectangle 39">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F06F39C-BBCD-A697-B099-0337298EBCF1}"/>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Play against Minimax!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Challenge: Try to Win</a:t>
            </a:r>
          </a:p>
        </p:txBody>
      </p:sp>
    </p:spTree>
    <p:extLst>
      <p:ext uri="{BB962C8B-B14F-4D97-AF65-F5344CB8AC3E}">
        <p14:creationId xmlns:p14="http://schemas.microsoft.com/office/powerpoint/2010/main" val="583559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 name="Rectangle 3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D5564F-7340-583F-F450-5B93551A335C}"/>
              </a:ext>
            </a:extLst>
          </p:cNvPr>
          <p:cNvPicPr>
            <a:picLocks noChangeAspect="1"/>
          </p:cNvPicPr>
          <p:nvPr/>
        </p:nvPicPr>
        <p:blipFill rotWithShape="1">
          <a:blip r:embed="rId3"/>
          <a:srcRect/>
          <a:stretch/>
        </p:blipFill>
        <p:spPr>
          <a:xfrm>
            <a:off x="1" y="10"/>
            <a:ext cx="12192000" cy="6857990"/>
          </a:xfrm>
          <a:prstGeom prst="rect">
            <a:avLst/>
          </a:prstGeom>
        </p:spPr>
      </p:pic>
      <p:sp>
        <p:nvSpPr>
          <p:cNvPr id="34" name="Rectangle 3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D061B8F-4BDC-E504-236B-BDBFC30723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15 Minute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Debugging Break</a:t>
            </a:r>
          </a:p>
        </p:txBody>
      </p:sp>
    </p:spTree>
    <p:extLst>
      <p:ext uri="{BB962C8B-B14F-4D97-AF65-F5344CB8AC3E}">
        <p14:creationId xmlns:p14="http://schemas.microsoft.com/office/powerpoint/2010/main" val="462909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F62ED779-A59B-448F-96E0-AAB38B548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ACAB5-9CC2-8670-7081-4776197427FD}"/>
              </a:ext>
            </a:extLst>
          </p:cNvPr>
          <p:cNvSpPr>
            <a:spLocks noGrp="1"/>
          </p:cNvSpPr>
          <p:nvPr>
            <p:ph type="title"/>
          </p:nvPr>
        </p:nvSpPr>
        <p:spPr>
          <a:xfrm>
            <a:off x="1077363" y="4024310"/>
            <a:ext cx="3678511" cy="2021488"/>
          </a:xfrm>
        </p:spPr>
        <p:txBody>
          <a:bodyPr anchor="t">
            <a:normAutofit/>
          </a:bodyPr>
          <a:lstStyle/>
          <a:p>
            <a:r>
              <a:rPr lang="en-US" dirty="0"/>
              <a:t>Drawbacks of Using Expert Data</a:t>
            </a:r>
          </a:p>
        </p:txBody>
      </p:sp>
      <p:sp>
        <p:nvSpPr>
          <p:cNvPr id="2061" name="Rectangle 2060">
            <a:extLst>
              <a:ext uri="{FF2B5EF4-FFF2-40B4-BE49-F238E27FC236}">
                <a16:creationId xmlns:a16="http://schemas.microsoft.com/office/drawing/2014/main" id="{CA7B92CC-1106-4731-8429-043692733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721"/>
            <a:ext cx="12191999" cy="342899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4x4x4 Tic-Tac-Toe - App on Amazon Appstore">
            <a:extLst>
              <a:ext uri="{FF2B5EF4-FFF2-40B4-BE49-F238E27FC236}">
                <a16:creationId xmlns:a16="http://schemas.microsoft.com/office/drawing/2014/main" id="{ECFA5679-26C8-1256-592B-3EE0CC7A3D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44289" y="697183"/>
            <a:ext cx="204195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red and blue lines and dots&#10;&#10;Description automatically generated">
            <a:extLst>
              <a:ext uri="{FF2B5EF4-FFF2-40B4-BE49-F238E27FC236}">
                <a16:creationId xmlns:a16="http://schemas.microsoft.com/office/drawing/2014/main" id="{D030D44A-AA63-23DE-BA3E-3D1B3866D2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71631" y="685799"/>
            <a:ext cx="224873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icTacToe Explanation">
            <a:extLst>
              <a:ext uri="{FF2B5EF4-FFF2-40B4-BE49-F238E27FC236}">
                <a16:creationId xmlns:a16="http://schemas.microsoft.com/office/drawing/2014/main" id="{9FF461EE-7A37-59EC-34C1-4E5CD1A01E5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589215" y="659631"/>
            <a:ext cx="2041958" cy="204195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5A7284-2F1E-3611-365E-B7E7187D74D3}"/>
              </a:ext>
            </a:extLst>
          </p:cNvPr>
          <p:cNvSpPr>
            <a:spLocks noGrp="1"/>
          </p:cNvSpPr>
          <p:nvPr>
            <p:ph idx="1"/>
          </p:nvPr>
        </p:nvSpPr>
        <p:spPr>
          <a:xfrm>
            <a:off x="5419753" y="4023858"/>
            <a:ext cx="5694883" cy="2021940"/>
          </a:xfrm>
        </p:spPr>
        <p:txBody>
          <a:bodyPr>
            <a:normAutofit/>
          </a:bodyPr>
          <a:lstStyle/>
          <a:p>
            <a:r>
              <a:rPr lang="en-US" dirty="0"/>
              <a:t>Exclusively using expert algorithms and/or data can lead to scalability issues</a:t>
            </a:r>
          </a:p>
          <a:p>
            <a:r>
              <a:rPr lang="en-US" dirty="0"/>
              <a:t>Encountering new unaccounted for scenarios may exceed the capacity of a predefined algorithm</a:t>
            </a:r>
          </a:p>
        </p:txBody>
      </p:sp>
    </p:spTree>
    <p:extLst>
      <p:ext uri="{BB962C8B-B14F-4D97-AF65-F5344CB8AC3E}">
        <p14:creationId xmlns:p14="http://schemas.microsoft.com/office/powerpoint/2010/main" val="787809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6E2754-FD7D-8009-E3BF-B4912337BFBC}"/>
              </a:ext>
            </a:extLst>
          </p:cNvPr>
          <p:cNvPicPr>
            <a:picLocks noChangeAspect="1"/>
          </p:cNvPicPr>
          <p:nvPr/>
        </p:nvPicPr>
        <p:blipFill rotWithShape="1">
          <a:blip r:embed="rId2"/>
          <a:srcRect t="14998" b="2656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F30159-C58F-0CF5-4465-9C8D61799D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William Leonard!</a:t>
            </a:r>
          </a:p>
        </p:txBody>
      </p:sp>
    </p:spTree>
    <p:extLst>
      <p:ext uri="{BB962C8B-B14F-4D97-AF65-F5344CB8AC3E}">
        <p14:creationId xmlns:p14="http://schemas.microsoft.com/office/powerpoint/2010/main" val="1207258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E63391-E7DC-DC6F-D3CC-D23D66E864BA}"/>
              </a:ext>
            </a:extLst>
          </p:cNvPr>
          <p:cNvPicPr>
            <a:picLocks noChangeAspect="1"/>
          </p:cNvPicPr>
          <p:nvPr/>
        </p:nvPicPr>
        <p:blipFill rotWithShape="1">
          <a:blip r:embed="rId2"/>
          <a:srcRect t="7107" b="2893"/>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11AF11A-7528-E927-4135-AE40DFCDE872}"/>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William Leonard!</a:t>
            </a:r>
          </a:p>
        </p:txBody>
      </p:sp>
    </p:spTree>
    <p:extLst>
      <p:ext uri="{BB962C8B-B14F-4D97-AF65-F5344CB8AC3E}">
        <p14:creationId xmlns:p14="http://schemas.microsoft.com/office/powerpoint/2010/main" val="375115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9E1FD-9561-AC04-768F-C996AF9E9517}"/>
              </a:ext>
            </a:extLst>
          </p:cNvPr>
          <p:cNvSpPr>
            <a:spLocks noGrp="1"/>
          </p:cNvSpPr>
          <p:nvPr>
            <p:ph type="title"/>
          </p:nvPr>
        </p:nvSpPr>
        <p:spPr/>
        <p:txBody>
          <a:bodyPr/>
          <a:lstStyle/>
          <a:p>
            <a:r>
              <a:rPr lang="en-US" dirty="0"/>
              <a:t>Objectives for RL Workshop</a:t>
            </a:r>
          </a:p>
        </p:txBody>
      </p:sp>
      <p:sp>
        <p:nvSpPr>
          <p:cNvPr id="3" name="Content Placeholder 2">
            <a:extLst>
              <a:ext uri="{FF2B5EF4-FFF2-40B4-BE49-F238E27FC236}">
                <a16:creationId xmlns:a16="http://schemas.microsoft.com/office/drawing/2014/main" id="{57C55EA4-1FB2-A146-F63E-20BD4081FF1E}"/>
              </a:ext>
            </a:extLst>
          </p:cNvPr>
          <p:cNvSpPr>
            <a:spLocks noGrp="1"/>
          </p:cNvSpPr>
          <p:nvPr>
            <p:ph idx="1"/>
          </p:nvPr>
        </p:nvSpPr>
        <p:spPr/>
        <p:txBody>
          <a:bodyPr/>
          <a:lstStyle/>
          <a:p>
            <a:r>
              <a:rPr lang="en-US" dirty="0"/>
              <a:t>Become familiar with common Reinforcement Learning (RL) Algorithms and methods</a:t>
            </a:r>
          </a:p>
          <a:p>
            <a:r>
              <a:rPr lang="en-US" dirty="0"/>
              <a:t>Understand the fundamentals of RL and how to apply it for various scenarios </a:t>
            </a:r>
          </a:p>
          <a:p>
            <a:r>
              <a:rPr lang="en-US" dirty="0"/>
              <a:t>Comprehend the development of RL algorithms so that you can shape them to specific niche cases</a:t>
            </a:r>
          </a:p>
          <a:p>
            <a:r>
              <a:rPr lang="en-US" dirty="0"/>
              <a:t>Obtain hands-on experience with RL with a coding project and apply all methods taught in workshop to a common goal</a:t>
            </a:r>
          </a:p>
          <a:p>
            <a:r>
              <a:rPr lang="en-US" dirty="0"/>
              <a:t>Learn about real-world applications of the field and gain inspiration for future endeavors</a:t>
            </a:r>
          </a:p>
          <a:p>
            <a:endParaRPr lang="en-US" dirty="0"/>
          </a:p>
        </p:txBody>
      </p:sp>
    </p:spTree>
    <p:extLst>
      <p:ext uri="{BB962C8B-B14F-4D97-AF65-F5344CB8AC3E}">
        <p14:creationId xmlns:p14="http://schemas.microsoft.com/office/powerpoint/2010/main" val="2358427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76F2-B299-FC67-59C3-3F12BEB34E5B}"/>
              </a:ext>
            </a:extLst>
          </p:cNvPr>
          <p:cNvSpPr>
            <a:spLocks noGrp="1"/>
          </p:cNvSpPr>
          <p:nvPr>
            <p:ph type="title"/>
          </p:nvPr>
        </p:nvSpPr>
        <p:spPr/>
        <p:txBody>
          <a:bodyPr/>
          <a:lstStyle/>
          <a:p>
            <a:r>
              <a:rPr lang="en-US" dirty="0"/>
              <a:t>Recap of Day 1, What We Learned</a:t>
            </a:r>
          </a:p>
        </p:txBody>
      </p:sp>
      <p:sp>
        <p:nvSpPr>
          <p:cNvPr id="3" name="Content Placeholder 2">
            <a:extLst>
              <a:ext uri="{FF2B5EF4-FFF2-40B4-BE49-F238E27FC236}">
                <a16:creationId xmlns:a16="http://schemas.microsoft.com/office/drawing/2014/main" id="{5052B345-ECF1-6D6C-4747-0F1CB64A269B}"/>
              </a:ext>
            </a:extLst>
          </p:cNvPr>
          <p:cNvSpPr>
            <a:spLocks noGrp="1"/>
          </p:cNvSpPr>
          <p:nvPr>
            <p:ph idx="1"/>
          </p:nvPr>
        </p:nvSpPr>
        <p:spPr/>
        <p:txBody>
          <a:bodyPr/>
          <a:lstStyle/>
          <a:p>
            <a:r>
              <a:rPr lang="en-US" dirty="0"/>
              <a:t>Q-Learning Fundamentals </a:t>
            </a:r>
          </a:p>
          <a:p>
            <a:r>
              <a:rPr lang="en-US" dirty="0"/>
              <a:t>Update Q-Learning Rule</a:t>
            </a:r>
          </a:p>
          <a:p>
            <a:r>
              <a:rPr lang="en-US" dirty="0"/>
              <a:t>Reward Shaping</a:t>
            </a:r>
          </a:p>
          <a:p>
            <a:r>
              <a:rPr lang="en-US" dirty="0"/>
              <a:t>Expert Data and Algorithms</a:t>
            </a:r>
          </a:p>
          <a:p>
            <a:r>
              <a:rPr lang="en-US" dirty="0"/>
              <a:t>Minimax Algorithm</a:t>
            </a:r>
          </a:p>
          <a:p>
            <a:r>
              <a:rPr lang="en-US" dirty="0"/>
              <a:t>Reinforcement Learning Applications</a:t>
            </a:r>
          </a:p>
        </p:txBody>
      </p:sp>
    </p:spTree>
    <p:extLst>
      <p:ext uri="{BB962C8B-B14F-4D97-AF65-F5344CB8AC3E}">
        <p14:creationId xmlns:p14="http://schemas.microsoft.com/office/powerpoint/2010/main" val="3744960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5373-73CD-CF5B-631C-53186A15699E}"/>
              </a:ext>
            </a:extLst>
          </p:cNvPr>
          <p:cNvSpPr>
            <a:spLocks noGrp="1"/>
          </p:cNvSpPr>
          <p:nvPr>
            <p:ph type="title"/>
          </p:nvPr>
        </p:nvSpPr>
        <p:spPr/>
        <p:txBody>
          <a:bodyPr/>
          <a:lstStyle/>
          <a:p>
            <a:r>
              <a:rPr lang="en-US" dirty="0"/>
              <a:t>Looking Ahead, A Glimpse into Day 2</a:t>
            </a:r>
          </a:p>
        </p:txBody>
      </p:sp>
      <p:sp>
        <p:nvSpPr>
          <p:cNvPr id="3" name="Content Placeholder 2">
            <a:extLst>
              <a:ext uri="{FF2B5EF4-FFF2-40B4-BE49-F238E27FC236}">
                <a16:creationId xmlns:a16="http://schemas.microsoft.com/office/drawing/2014/main" id="{D122FAF6-E139-94EF-1E8A-4B47D40D6632}"/>
              </a:ext>
            </a:extLst>
          </p:cNvPr>
          <p:cNvSpPr>
            <a:spLocks noGrp="1"/>
          </p:cNvSpPr>
          <p:nvPr>
            <p:ph idx="1"/>
          </p:nvPr>
        </p:nvSpPr>
        <p:spPr/>
        <p:txBody>
          <a:bodyPr/>
          <a:lstStyle/>
          <a:p>
            <a:r>
              <a:rPr lang="en-US" dirty="0"/>
              <a:t>Advancing Reinforcement Learning</a:t>
            </a:r>
          </a:p>
          <a:p>
            <a:r>
              <a:rPr lang="en-US" dirty="0"/>
              <a:t>Introduction to Deep Learning</a:t>
            </a:r>
          </a:p>
          <a:p>
            <a:r>
              <a:rPr lang="en-US" dirty="0"/>
              <a:t>Introduction to Deep Q-Learning</a:t>
            </a:r>
          </a:p>
          <a:p>
            <a:r>
              <a:rPr lang="en-US" dirty="0"/>
              <a:t>Deep Q Networks (DQNs)</a:t>
            </a:r>
          </a:p>
          <a:p>
            <a:r>
              <a:rPr lang="en-US" dirty="0"/>
              <a:t>Combining DQNs with Expert Data</a:t>
            </a:r>
          </a:p>
          <a:p>
            <a:r>
              <a:rPr lang="en-US" dirty="0"/>
              <a:t>Deep Q-Learning from Demonstrations</a:t>
            </a:r>
          </a:p>
          <a:p>
            <a:endParaRPr lang="en-US" dirty="0"/>
          </a:p>
        </p:txBody>
      </p:sp>
    </p:spTree>
    <p:extLst>
      <p:ext uri="{BB962C8B-B14F-4D97-AF65-F5344CB8AC3E}">
        <p14:creationId xmlns:p14="http://schemas.microsoft.com/office/powerpoint/2010/main" val="99704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782C52-FC82-1BA9-AB48-B61108B30A35}"/>
              </a:ext>
            </a:extLst>
          </p:cNvPr>
          <p:cNvPicPr>
            <a:picLocks noChangeAspect="1"/>
          </p:cNvPicPr>
          <p:nvPr/>
        </p:nvPicPr>
        <p:blipFill rotWithShape="1">
          <a:blip r:embed="rId2"/>
          <a:srcRect l="3111" r="1" b="1"/>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6D01BF3-CC08-A368-6A3E-111A1D24692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b="1" kern="1200">
                <a:solidFill>
                  <a:srgbClr val="FFFFFF"/>
                </a:solidFill>
                <a:effectLst/>
                <a:latin typeface="+mj-lt"/>
                <a:ea typeface="+mj-ea"/>
                <a:cs typeface="+mj-cs"/>
              </a:rPr>
              <a:t>End of Day 1</a:t>
            </a:r>
          </a:p>
        </p:txBody>
      </p:sp>
    </p:spTree>
    <p:extLst>
      <p:ext uri="{BB962C8B-B14F-4D97-AF65-F5344CB8AC3E}">
        <p14:creationId xmlns:p14="http://schemas.microsoft.com/office/powerpoint/2010/main" val="2703996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A200E6-C831-17CC-C509-97FAA09DACF1}"/>
              </a:ext>
            </a:extLst>
          </p:cNvPr>
          <p:cNvPicPr>
            <a:picLocks noChangeAspect="1"/>
          </p:cNvPicPr>
          <p:nvPr/>
        </p:nvPicPr>
        <p:blipFill rotWithShape="1">
          <a:blip r:embed="rId2"/>
          <a:srcRect t="1541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44C9CC-2DF8-88A7-5A73-A4DA33C7791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a:t>
            </a:r>
            <a:r>
              <a:rPr lang="en-US" dirty="0">
                <a:solidFill>
                  <a:srgbClr val="FFFFFF"/>
                </a:solidFill>
              </a:rPr>
              <a:t>e to Day 2</a:t>
            </a:r>
            <a:br>
              <a:rPr lang="en-US" dirty="0">
                <a:solidFill>
                  <a:srgbClr val="FFFFFF"/>
                </a:solidFill>
              </a:rPr>
            </a:br>
            <a:r>
              <a:rPr lang="en-US" dirty="0">
                <a:solidFill>
                  <a:srgbClr val="FFFFFF"/>
                </a:solidFill>
              </a:rPr>
              <a:t>We Will Begin Shortly</a:t>
            </a:r>
            <a:endParaRPr lang="en-US" sz="3200" b="1" kern="1200" dirty="0">
              <a:solidFill>
                <a:srgbClr val="FFFFFF"/>
              </a:solidFill>
              <a:effectLst/>
              <a:latin typeface="+mj-lt"/>
              <a:ea typeface="+mj-ea"/>
              <a:cs typeface="+mj-cs"/>
            </a:endParaRPr>
          </a:p>
        </p:txBody>
      </p:sp>
    </p:spTree>
    <p:extLst>
      <p:ext uri="{BB962C8B-B14F-4D97-AF65-F5344CB8AC3E}">
        <p14:creationId xmlns:p14="http://schemas.microsoft.com/office/powerpoint/2010/main" val="926089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EAEC9-019B-EFC9-E6BB-24BFBE8ECAEE}"/>
              </a:ext>
            </a:extLst>
          </p:cNvPr>
          <p:cNvSpPr>
            <a:spLocks noGrp="1"/>
          </p:cNvSpPr>
          <p:nvPr>
            <p:ph type="title"/>
          </p:nvPr>
        </p:nvSpPr>
        <p:spPr/>
        <p:txBody>
          <a:bodyPr/>
          <a:lstStyle/>
          <a:p>
            <a:r>
              <a:rPr lang="en-US" dirty="0"/>
              <a:t>Please Load Day 1’s Work!</a:t>
            </a:r>
          </a:p>
        </p:txBody>
      </p:sp>
      <p:sp>
        <p:nvSpPr>
          <p:cNvPr id="3" name="Content Placeholder 2">
            <a:extLst>
              <a:ext uri="{FF2B5EF4-FFF2-40B4-BE49-F238E27FC236}">
                <a16:creationId xmlns:a16="http://schemas.microsoft.com/office/drawing/2014/main" id="{C3C105DB-B004-B82B-E3B7-788C28C60A9E}"/>
              </a:ext>
            </a:extLst>
          </p:cNvPr>
          <p:cNvSpPr>
            <a:spLocks noGrp="1"/>
          </p:cNvSpPr>
          <p:nvPr>
            <p:ph idx="1"/>
          </p:nvPr>
        </p:nvSpPr>
        <p:spPr/>
        <p:txBody>
          <a:bodyPr>
            <a:normAutofit fontScale="70000" lnSpcReduction="20000"/>
          </a:bodyPr>
          <a:lstStyle/>
          <a:p>
            <a:r>
              <a:rPr lang="en-US" dirty="0"/>
              <a:t>Ensure your entire environment is set up properly</a:t>
            </a:r>
          </a:p>
          <a:p>
            <a:r>
              <a:rPr lang="en-US" dirty="0"/>
              <a:t>Load Yesterday's </a:t>
            </a:r>
            <a:r>
              <a:rPr lang="en-US" dirty="0" err="1"/>
              <a:t>GiitHub</a:t>
            </a:r>
            <a:r>
              <a:rPr lang="en-US" dirty="0"/>
              <a:t> Repository, we have made a few updates</a:t>
            </a:r>
          </a:p>
          <a:p>
            <a:pPr lvl="1"/>
            <a:r>
              <a:rPr lang="en-US" dirty="0"/>
              <a:t>https://</a:t>
            </a:r>
            <a:r>
              <a:rPr lang="en-US" dirty="0" err="1"/>
              <a:t>github.com</a:t>
            </a:r>
            <a:r>
              <a:rPr lang="en-US" dirty="0"/>
              <a:t>/</a:t>
            </a:r>
            <a:r>
              <a:rPr lang="en-US" dirty="0" err="1"/>
              <a:t>tylerjustinjackson</a:t>
            </a:r>
            <a:r>
              <a:rPr lang="en-US" dirty="0"/>
              <a:t>/RL-Workshop-ITL/tree/main</a:t>
            </a:r>
          </a:p>
          <a:p>
            <a:r>
              <a:rPr lang="en-US" dirty="0"/>
              <a:t>Download an IDE ready to use that can interpret Python 3.7 or higher</a:t>
            </a:r>
          </a:p>
          <a:p>
            <a:r>
              <a:rPr lang="en-US" dirty="0"/>
              <a:t>Ensure </a:t>
            </a:r>
            <a:r>
              <a:rPr lang="en-US" dirty="0" err="1"/>
              <a:t>PyTorch</a:t>
            </a:r>
            <a:r>
              <a:rPr lang="en-US" dirty="0"/>
              <a:t> (installed yesterday) is on your machine) with test code:</a:t>
            </a:r>
          </a:p>
          <a:p>
            <a:pPr marL="560070" lvl="1" indent="-285750">
              <a:buFont typeface="Courier New" panose="02070309020205020404" pitchFamily="49" charset="0"/>
              <a:buChar char="o"/>
            </a:pPr>
            <a:r>
              <a:rPr lang="en-US" dirty="0"/>
              <a:t>import torch</a:t>
            </a:r>
          </a:p>
          <a:p>
            <a:pPr marL="560070" lvl="1" indent="-285750">
              <a:buFont typeface="Courier New" panose="02070309020205020404" pitchFamily="49" charset="0"/>
              <a:buChar char="o"/>
            </a:pPr>
            <a:r>
              <a:rPr lang="en-US" dirty="0"/>
              <a:t>print(</a:t>
            </a:r>
            <a:r>
              <a:rPr lang="en-US" dirty="0" err="1"/>
              <a:t>torch.__version</a:t>
            </a:r>
            <a:r>
              <a:rPr lang="en-US" dirty="0"/>
              <a:t>__)</a:t>
            </a:r>
          </a:p>
          <a:p>
            <a:r>
              <a:rPr lang="en-US" dirty="0"/>
              <a:t>Ensure you have admin rights on your machine and can download packages onto it</a:t>
            </a:r>
          </a:p>
          <a:p>
            <a:r>
              <a:rPr lang="en-US" dirty="0"/>
              <a:t>Check the outlets at your table work (if needed for computer charging, etc.)</a:t>
            </a:r>
          </a:p>
          <a:p>
            <a:endParaRPr lang="en-US" dirty="0"/>
          </a:p>
          <a:p>
            <a:pPr marL="0" indent="0">
              <a:buNone/>
            </a:pPr>
            <a:r>
              <a:rPr lang="en-US" sz="3200" b="1" dirty="0"/>
              <a:t>We Will Begin Shortly</a:t>
            </a:r>
          </a:p>
        </p:txBody>
      </p:sp>
    </p:spTree>
    <p:extLst>
      <p:ext uri="{BB962C8B-B14F-4D97-AF65-F5344CB8AC3E}">
        <p14:creationId xmlns:p14="http://schemas.microsoft.com/office/powerpoint/2010/main" val="3586595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65F0-EE90-E2E3-F643-ADAC8A9DA81F}"/>
              </a:ext>
            </a:extLst>
          </p:cNvPr>
          <p:cNvSpPr>
            <a:spLocks noGrp="1"/>
          </p:cNvSpPr>
          <p:nvPr>
            <p:ph type="title"/>
          </p:nvPr>
        </p:nvSpPr>
        <p:spPr/>
        <p:txBody>
          <a:bodyPr/>
          <a:lstStyle/>
          <a:p>
            <a:r>
              <a:rPr lang="en-US" dirty="0"/>
              <a:t>Yesterday we….</a:t>
            </a:r>
          </a:p>
        </p:txBody>
      </p:sp>
      <p:sp>
        <p:nvSpPr>
          <p:cNvPr id="3" name="Content Placeholder 2">
            <a:extLst>
              <a:ext uri="{FF2B5EF4-FFF2-40B4-BE49-F238E27FC236}">
                <a16:creationId xmlns:a16="http://schemas.microsoft.com/office/drawing/2014/main" id="{1AD6CE79-5EBF-A1B5-74B3-32C354BE9FCF}"/>
              </a:ext>
            </a:extLst>
          </p:cNvPr>
          <p:cNvSpPr>
            <a:spLocks noGrp="1"/>
          </p:cNvSpPr>
          <p:nvPr>
            <p:ph idx="1"/>
          </p:nvPr>
        </p:nvSpPr>
        <p:spPr/>
        <p:txBody>
          <a:bodyPr>
            <a:normAutofit/>
          </a:bodyPr>
          <a:lstStyle/>
          <a:p>
            <a:r>
              <a:rPr lang="en-US" dirty="0"/>
              <a:t>Walked through the fundamentals of Q-Learning</a:t>
            </a:r>
          </a:p>
          <a:p>
            <a:pPr lvl="1"/>
            <a:r>
              <a:rPr lang="en-US" dirty="0"/>
              <a:t>Discussed the Q-Learning Update Rule</a:t>
            </a:r>
          </a:p>
          <a:p>
            <a:pPr lvl="1"/>
            <a:r>
              <a:rPr lang="en-US" dirty="0"/>
              <a:t>Discussed Reward Shaping</a:t>
            </a:r>
          </a:p>
          <a:p>
            <a:r>
              <a:rPr lang="en-US" dirty="0"/>
              <a:t>Learned how to apply Q-Learning with Q-Tables</a:t>
            </a:r>
          </a:p>
          <a:p>
            <a:pPr lvl="1"/>
            <a:r>
              <a:rPr lang="en-US" dirty="0"/>
              <a:t>Discussed state spaces and and space complexity</a:t>
            </a:r>
          </a:p>
          <a:p>
            <a:r>
              <a:rPr lang="en-US" dirty="0"/>
              <a:t>Discussed drawbacks of basic Q-Learning </a:t>
            </a:r>
          </a:p>
          <a:p>
            <a:pPr lvl="1"/>
            <a:r>
              <a:rPr lang="en-US" dirty="0"/>
              <a:t>Discussed simplistic nature and pitfalls</a:t>
            </a:r>
          </a:p>
          <a:p>
            <a:pPr lvl="1"/>
            <a:r>
              <a:rPr lang="en-US" dirty="0"/>
              <a:t>Discussed impracticality for complex  environments</a:t>
            </a:r>
          </a:p>
        </p:txBody>
      </p:sp>
    </p:spTree>
    <p:extLst>
      <p:ext uri="{BB962C8B-B14F-4D97-AF65-F5344CB8AC3E}">
        <p14:creationId xmlns:p14="http://schemas.microsoft.com/office/powerpoint/2010/main" val="4237280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2A2E-D253-5CE2-571B-74BF312472F0}"/>
              </a:ext>
            </a:extLst>
          </p:cNvPr>
          <p:cNvSpPr>
            <a:spLocks noGrp="1"/>
          </p:cNvSpPr>
          <p:nvPr>
            <p:ph type="title"/>
          </p:nvPr>
        </p:nvSpPr>
        <p:spPr/>
        <p:txBody>
          <a:bodyPr/>
          <a:lstStyle/>
          <a:p>
            <a:r>
              <a:rPr lang="en-US" dirty="0"/>
              <a:t>Yesterday We….</a:t>
            </a:r>
          </a:p>
        </p:txBody>
      </p:sp>
      <p:sp>
        <p:nvSpPr>
          <p:cNvPr id="3" name="Content Placeholder 2">
            <a:extLst>
              <a:ext uri="{FF2B5EF4-FFF2-40B4-BE49-F238E27FC236}">
                <a16:creationId xmlns:a16="http://schemas.microsoft.com/office/drawing/2014/main" id="{250B3315-4848-B0B2-B329-92565F1C40BB}"/>
              </a:ext>
            </a:extLst>
          </p:cNvPr>
          <p:cNvSpPr>
            <a:spLocks noGrp="1"/>
          </p:cNvSpPr>
          <p:nvPr>
            <p:ph idx="1"/>
          </p:nvPr>
        </p:nvSpPr>
        <p:spPr/>
        <p:txBody>
          <a:bodyPr/>
          <a:lstStyle/>
          <a:p>
            <a:r>
              <a:rPr lang="en-US" dirty="0"/>
              <a:t>Explored Expert Algorithms and data such as Minimax</a:t>
            </a:r>
          </a:p>
          <a:p>
            <a:pPr lvl="1"/>
            <a:r>
              <a:rPr lang="en-US" dirty="0"/>
              <a:t>Displayed architecture and game tree design</a:t>
            </a:r>
          </a:p>
          <a:p>
            <a:pPr lvl="1"/>
            <a:r>
              <a:rPr lang="en-US" dirty="0"/>
              <a:t>Displayed decision making process of maximizing the minimum reward granted</a:t>
            </a:r>
          </a:p>
          <a:p>
            <a:r>
              <a:rPr lang="en-US" dirty="0"/>
              <a:t>Expressed the Drawbacks of Minimax </a:t>
            </a:r>
          </a:p>
          <a:p>
            <a:pPr lvl="1"/>
            <a:r>
              <a:rPr lang="en-US" dirty="0"/>
              <a:t>Expressed the space complexity as we go though larger, more sophisticated decision trees</a:t>
            </a:r>
          </a:p>
          <a:p>
            <a:r>
              <a:rPr lang="en-US" dirty="0"/>
              <a:t>Communicated the Drawbacks of Using expert data only</a:t>
            </a:r>
          </a:p>
          <a:p>
            <a:pPr lvl="1"/>
            <a:r>
              <a:rPr lang="en-US" dirty="0"/>
              <a:t>Scope of expert data may not be applicable to specific use case</a:t>
            </a:r>
          </a:p>
          <a:p>
            <a:pPr lvl="1"/>
            <a:r>
              <a:rPr lang="en-US" dirty="0"/>
              <a:t>RL can help make abstractions for further use on foreign environments rooted in expert data</a:t>
            </a:r>
          </a:p>
          <a:p>
            <a:endParaRPr lang="en-US" dirty="0"/>
          </a:p>
        </p:txBody>
      </p:sp>
    </p:spTree>
    <p:extLst>
      <p:ext uri="{BB962C8B-B14F-4D97-AF65-F5344CB8AC3E}">
        <p14:creationId xmlns:p14="http://schemas.microsoft.com/office/powerpoint/2010/main" val="2944769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461C-1B53-45D9-89DC-2306512953E0}"/>
              </a:ext>
            </a:extLst>
          </p:cNvPr>
          <p:cNvSpPr>
            <a:spLocks noGrp="1"/>
          </p:cNvSpPr>
          <p:nvPr>
            <p:ph type="title"/>
          </p:nvPr>
        </p:nvSpPr>
        <p:spPr/>
        <p:txBody>
          <a:bodyPr/>
          <a:lstStyle/>
          <a:p>
            <a:r>
              <a:rPr lang="en-US" dirty="0"/>
              <a:t>Today We Will Discuss…</a:t>
            </a:r>
          </a:p>
        </p:txBody>
      </p:sp>
      <p:sp>
        <p:nvSpPr>
          <p:cNvPr id="3" name="Content Placeholder 2">
            <a:extLst>
              <a:ext uri="{FF2B5EF4-FFF2-40B4-BE49-F238E27FC236}">
                <a16:creationId xmlns:a16="http://schemas.microsoft.com/office/drawing/2014/main" id="{61FF229B-6FDC-22F3-9DC2-AE6CF43F906E}"/>
              </a:ext>
            </a:extLst>
          </p:cNvPr>
          <p:cNvSpPr>
            <a:spLocks noGrp="1"/>
          </p:cNvSpPr>
          <p:nvPr>
            <p:ph idx="1"/>
          </p:nvPr>
        </p:nvSpPr>
        <p:spPr/>
        <p:txBody>
          <a:bodyPr>
            <a:normAutofit/>
          </a:bodyPr>
          <a:lstStyle/>
          <a:p>
            <a:r>
              <a:rPr lang="en-US" dirty="0"/>
              <a:t>Advancing Reinforcement Learning</a:t>
            </a:r>
          </a:p>
          <a:p>
            <a:pPr lvl="1"/>
            <a:r>
              <a:rPr lang="en-US" dirty="0"/>
              <a:t>Overview of what models and algorithms are being applied currently</a:t>
            </a:r>
          </a:p>
          <a:p>
            <a:pPr lvl="1"/>
            <a:r>
              <a:rPr lang="en-US" dirty="0"/>
              <a:t>How we can transfer our knowledge of basic Q-learning to more sophisticated methods</a:t>
            </a:r>
          </a:p>
          <a:p>
            <a:r>
              <a:rPr lang="en-US" dirty="0"/>
              <a:t>Introduction to Deep Learning</a:t>
            </a:r>
          </a:p>
          <a:p>
            <a:pPr lvl="1"/>
            <a:r>
              <a:rPr lang="en-US" dirty="0"/>
              <a:t>What neural networks are and how to apply them</a:t>
            </a:r>
          </a:p>
          <a:p>
            <a:pPr lvl="1"/>
            <a:r>
              <a:rPr lang="en-US" dirty="0"/>
              <a:t>What uses Neural networks have for RL</a:t>
            </a:r>
          </a:p>
          <a:p>
            <a:r>
              <a:rPr lang="en-US" dirty="0"/>
              <a:t>Introduction to Deep Q-Learning</a:t>
            </a:r>
          </a:p>
          <a:p>
            <a:pPr lvl="1"/>
            <a:r>
              <a:rPr lang="en-US" dirty="0"/>
              <a:t>Bridge the gap between Deep learning and Reinforcement Learning</a:t>
            </a:r>
          </a:p>
        </p:txBody>
      </p:sp>
    </p:spTree>
    <p:extLst>
      <p:ext uri="{BB962C8B-B14F-4D97-AF65-F5344CB8AC3E}">
        <p14:creationId xmlns:p14="http://schemas.microsoft.com/office/powerpoint/2010/main" val="1130013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40E81-E32A-40BE-DE20-29CA659E077C}"/>
              </a:ext>
            </a:extLst>
          </p:cNvPr>
          <p:cNvSpPr>
            <a:spLocks noGrp="1"/>
          </p:cNvSpPr>
          <p:nvPr>
            <p:ph type="title"/>
          </p:nvPr>
        </p:nvSpPr>
        <p:spPr/>
        <p:txBody>
          <a:bodyPr/>
          <a:lstStyle/>
          <a:p>
            <a:r>
              <a:rPr lang="en-US" dirty="0"/>
              <a:t>Today We Will Discuss… </a:t>
            </a:r>
          </a:p>
        </p:txBody>
      </p:sp>
      <p:sp>
        <p:nvSpPr>
          <p:cNvPr id="3" name="Content Placeholder 2">
            <a:extLst>
              <a:ext uri="{FF2B5EF4-FFF2-40B4-BE49-F238E27FC236}">
                <a16:creationId xmlns:a16="http://schemas.microsoft.com/office/drawing/2014/main" id="{A057A645-4995-45FC-5FCB-6A7B91D24612}"/>
              </a:ext>
            </a:extLst>
          </p:cNvPr>
          <p:cNvSpPr>
            <a:spLocks noGrp="1"/>
          </p:cNvSpPr>
          <p:nvPr>
            <p:ph idx="1"/>
          </p:nvPr>
        </p:nvSpPr>
        <p:spPr/>
        <p:txBody>
          <a:bodyPr>
            <a:normAutofit fontScale="92500" lnSpcReduction="10000"/>
          </a:bodyPr>
          <a:lstStyle/>
          <a:p>
            <a:r>
              <a:rPr lang="en-US" dirty="0"/>
              <a:t>Deep Q Networks (DQNs)</a:t>
            </a:r>
          </a:p>
          <a:p>
            <a:pPr lvl="1"/>
            <a:r>
              <a:rPr lang="en-US" dirty="0"/>
              <a:t>Architecture of Deep Q Networks and how to apply them</a:t>
            </a:r>
          </a:p>
          <a:p>
            <a:pPr lvl="1"/>
            <a:r>
              <a:rPr lang="en-US" dirty="0"/>
              <a:t>Architecture of how we connect DQNs to deep learning </a:t>
            </a:r>
          </a:p>
          <a:p>
            <a:r>
              <a:rPr lang="en-US" dirty="0"/>
              <a:t>Combining DQNs with Expert Data</a:t>
            </a:r>
          </a:p>
          <a:p>
            <a:pPr lvl="1"/>
            <a:r>
              <a:rPr lang="en-US" dirty="0"/>
              <a:t>Discussing the benefits or DQNs and minimax independently</a:t>
            </a:r>
          </a:p>
          <a:p>
            <a:pPr lvl="1"/>
            <a:r>
              <a:rPr lang="en-US" dirty="0"/>
              <a:t>Expressing how we would like these two to work together </a:t>
            </a:r>
          </a:p>
          <a:p>
            <a:r>
              <a:rPr lang="en-US" dirty="0"/>
              <a:t>Deep Q-Learning from Demonstrations (</a:t>
            </a:r>
            <a:r>
              <a:rPr lang="en-US" dirty="0" err="1"/>
              <a:t>DQfDs</a:t>
            </a:r>
            <a:r>
              <a:rPr lang="en-US" dirty="0"/>
              <a:t>)</a:t>
            </a:r>
          </a:p>
          <a:p>
            <a:pPr lvl="1"/>
            <a:r>
              <a:rPr lang="en-US" dirty="0"/>
              <a:t>Bridging the gap between DQNs and Expert data</a:t>
            </a:r>
          </a:p>
          <a:p>
            <a:pPr lvl="1"/>
            <a:r>
              <a:rPr lang="en-US" dirty="0"/>
              <a:t>Discussing the architecture to connect DQNs to minimax </a:t>
            </a:r>
          </a:p>
          <a:p>
            <a:pPr lvl="1"/>
            <a:r>
              <a:rPr lang="en-US" dirty="0"/>
              <a:t>Exploring how we can make abstractions using our model</a:t>
            </a:r>
          </a:p>
          <a:p>
            <a:endParaRPr lang="en-US" dirty="0"/>
          </a:p>
        </p:txBody>
      </p:sp>
    </p:spTree>
    <p:extLst>
      <p:ext uri="{BB962C8B-B14F-4D97-AF65-F5344CB8AC3E}">
        <p14:creationId xmlns:p14="http://schemas.microsoft.com/office/powerpoint/2010/main" val="3707687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C5D5B-A17E-B535-45F6-12892D896C75}"/>
              </a:ext>
            </a:extLst>
          </p:cNvPr>
          <p:cNvSpPr>
            <a:spLocks noGrp="1"/>
          </p:cNvSpPr>
          <p:nvPr>
            <p:ph type="title"/>
          </p:nvPr>
        </p:nvSpPr>
        <p:spPr/>
        <p:txBody>
          <a:bodyPr/>
          <a:lstStyle/>
          <a:p>
            <a:r>
              <a:rPr lang="en-US" dirty="0"/>
              <a:t>Limitations from Q-Learning and Expert Data</a:t>
            </a:r>
          </a:p>
        </p:txBody>
      </p:sp>
      <p:sp>
        <p:nvSpPr>
          <p:cNvPr id="3" name="Content Placeholder 2">
            <a:extLst>
              <a:ext uri="{FF2B5EF4-FFF2-40B4-BE49-F238E27FC236}">
                <a16:creationId xmlns:a16="http://schemas.microsoft.com/office/drawing/2014/main" id="{A9AA2E63-39B4-D4F9-4305-EC887E033CFB}"/>
              </a:ext>
            </a:extLst>
          </p:cNvPr>
          <p:cNvSpPr>
            <a:spLocks noGrp="1"/>
          </p:cNvSpPr>
          <p:nvPr>
            <p:ph idx="1"/>
          </p:nvPr>
        </p:nvSpPr>
        <p:spPr/>
        <p:txBody>
          <a:bodyPr>
            <a:normAutofit lnSpcReduction="10000"/>
          </a:bodyPr>
          <a:lstStyle/>
          <a:p>
            <a:r>
              <a:rPr lang="en-US" dirty="0"/>
              <a:t>Basic Q-Learning converges to an optimal algorithm based on experience</a:t>
            </a:r>
          </a:p>
          <a:p>
            <a:pPr marL="560070" lvl="1" indent="-285750">
              <a:buFont typeface="Courier New" panose="02070309020205020404" pitchFamily="49" charset="0"/>
              <a:buChar char="o"/>
            </a:pPr>
            <a:r>
              <a:rPr lang="en-US" dirty="0"/>
              <a:t>Without enough experience, models can often make suboptimal moves</a:t>
            </a:r>
          </a:p>
          <a:p>
            <a:pPr marL="560070" lvl="1" indent="-285750">
              <a:buFont typeface="Courier New" panose="02070309020205020404" pitchFamily="49" charset="0"/>
              <a:buChar char="o"/>
            </a:pPr>
            <a:r>
              <a:rPr lang="en-US" dirty="0"/>
              <a:t>Exploration vs. Exploitation can be a huge hindrance for making optimal decision making</a:t>
            </a:r>
          </a:p>
          <a:p>
            <a:r>
              <a:rPr lang="en-US" dirty="0"/>
              <a:t>Minimax can only make optimal moves based on predefined conditions</a:t>
            </a:r>
          </a:p>
          <a:p>
            <a:pPr marL="560070" lvl="1" indent="-285750">
              <a:buFont typeface="Courier New" panose="02070309020205020404" pitchFamily="49" charset="0"/>
              <a:buChar char="o"/>
            </a:pPr>
            <a:r>
              <a:rPr lang="en-US" dirty="0"/>
              <a:t>Using expert data form decisions in foreign environments can lead to suboptimal decision making</a:t>
            </a:r>
          </a:p>
          <a:p>
            <a:pPr lvl="1"/>
            <a:endParaRPr lang="en-US" dirty="0"/>
          </a:p>
          <a:p>
            <a:pPr lvl="1"/>
            <a:endParaRPr lang="en-US" dirty="0"/>
          </a:p>
          <a:p>
            <a:pPr lvl="1"/>
            <a:endParaRPr lang="en-US" dirty="0"/>
          </a:p>
          <a:p>
            <a:pPr lvl="1"/>
            <a:r>
              <a:rPr lang="en-US" dirty="0"/>
              <a:t> </a:t>
            </a:r>
          </a:p>
          <a:p>
            <a:endParaRPr lang="en-US" dirty="0"/>
          </a:p>
        </p:txBody>
      </p:sp>
    </p:spTree>
    <p:extLst>
      <p:ext uri="{BB962C8B-B14F-4D97-AF65-F5344CB8AC3E}">
        <p14:creationId xmlns:p14="http://schemas.microsoft.com/office/powerpoint/2010/main" val="3536609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0889-31C4-0424-B1D3-895C0C9C898A}"/>
              </a:ext>
            </a:extLst>
          </p:cNvPr>
          <p:cNvSpPr>
            <a:spLocks noGrp="1"/>
          </p:cNvSpPr>
          <p:nvPr>
            <p:ph type="title"/>
          </p:nvPr>
        </p:nvSpPr>
        <p:spPr/>
        <p:txBody>
          <a:bodyPr/>
          <a:lstStyle/>
          <a:p>
            <a:r>
              <a:rPr lang="en-US" dirty="0"/>
              <a:t>Workshop Setup Details</a:t>
            </a:r>
          </a:p>
        </p:txBody>
      </p:sp>
      <p:sp>
        <p:nvSpPr>
          <p:cNvPr id="3" name="Content Placeholder 2">
            <a:extLst>
              <a:ext uri="{FF2B5EF4-FFF2-40B4-BE49-F238E27FC236}">
                <a16:creationId xmlns:a16="http://schemas.microsoft.com/office/drawing/2014/main" id="{647B2BB5-2BB7-10A6-655D-3166B000FBD1}"/>
              </a:ext>
            </a:extLst>
          </p:cNvPr>
          <p:cNvSpPr>
            <a:spLocks noGrp="1"/>
          </p:cNvSpPr>
          <p:nvPr>
            <p:ph idx="1"/>
          </p:nvPr>
        </p:nvSpPr>
        <p:spPr/>
        <p:txBody>
          <a:bodyPr/>
          <a:lstStyle/>
          <a:p>
            <a:r>
              <a:rPr lang="en-US" dirty="0"/>
              <a:t>Debugging Breaks and Breaks:</a:t>
            </a:r>
          </a:p>
          <a:p>
            <a:pPr marL="560070" lvl="1" indent="-285750">
              <a:buFont typeface="Courier New" panose="02070309020205020404" pitchFamily="49" charset="0"/>
              <a:buChar char="o"/>
            </a:pPr>
            <a:r>
              <a:rPr lang="en-US" dirty="0"/>
              <a:t>Debugging breaks are for either taking a mental break or collaborating to debug code with leaders</a:t>
            </a:r>
          </a:p>
          <a:p>
            <a:pPr marL="560070" lvl="1" indent="-285750">
              <a:buFont typeface="Courier New" panose="02070309020205020404" pitchFamily="49" charset="0"/>
              <a:buChar char="o"/>
            </a:pPr>
            <a:r>
              <a:rPr lang="en-US" dirty="0"/>
              <a:t>Breaks will be for rest. </a:t>
            </a:r>
          </a:p>
          <a:p>
            <a:pPr marL="560070" lvl="1" indent="-285750">
              <a:buFont typeface="Courier New" panose="02070309020205020404" pitchFamily="49" charset="0"/>
              <a:buChar char="o"/>
            </a:pPr>
            <a:r>
              <a:rPr lang="en-US" dirty="0"/>
              <a:t>No leaders will be available to help debug during these times. </a:t>
            </a:r>
          </a:p>
          <a:p>
            <a:r>
              <a:rPr lang="en-US" dirty="0"/>
              <a:t>Theory and Application:</a:t>
            </a:r>
          </a:p>
          <a:p>
            <a:pPr marL="560070" lvl="1" indent="-285750">
              <a:buFont typeface="Courier New" panose="02070309020205020404" pitchFamily="49" charset="0"/>
              <a:buChar char="o"/>
            </a:pPr>
            <a:r>
              <a:rPr lang="en-US" dirty="0"/>
              <a:t>We will walk through the process and theory behind all algorithms first. </a:t>
            </a:r>
          </a:p>
          <a:p>
            <a:pPr marL="560070" lvl="1" indent="-285750">
              <a:buFont typeface="Courier New" panose="02070309020205020404" pitchFamily="49" charset="0"/>
              <a:buChar char="o"/>
            </a:pPr>
            <a:r>
              <a:rPr lang="en-US" dirty="0"/>
              <a:t>Afterward we will be sure to apply all theory in a concise manner. </a:t>
            </a:r>
          </a:p>
          <a:p>
            <a:pPr marL="560070" lvl="1" indent="-285750">
              <a:buFont typeface="Courier New" panose="02070309020205020404" pitchFamily="49" charset="0"/>
              <a:buChar char="o"/>
            </a:pPr>
            <a:r>
              <a:rPr lang="en-US" dirty="0"/>
              <a:t>Equal time will be spent between these two parts. </a:t>
            </a:r>
          </a:p>
          <a:p>
            <a:pPr lvl="1"/>
            <a:endParaRPr lang="en-US" dirty="0"/>
          </a:p>
        </p:txBody>
      </p:sp>
    </p:spTree>
    <p:extLst>
      <p:ext uri="{BB962C8B-B14F-4D97-AF65-F5344CB8AC3E}">
        <p14:creationId xmlns:p14="http://schemas.microsoft.com/office/powerpoint/2010/main" val="1187869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C042C-2E76-4D5B-8FBF-78E3584AD276}"/>
              </a:ext>
            </a:extLst>
          </p:cNvPr>
          <p:cNvSpPr>
            <a:spLocks noGrp="1"/>
          </p:cNvSpPr>
          <p:nvPr>
            <p:ph type="title"/>
          </p:nvPr>
        </p:nvSpPr>
        <p:spPr>
          <a:xfrm>
            <a:off x="1077364" y="720435"/>
            <a:ext cx="4140096" cy="1507375"/>
          </a:xfrm>
        </p:spPr>
        <p:txBody>
          <a:bodyPr>
            <a:normAutofit/>
          </a:bodyPr>
          <a:lstStyle/>
          <a:p>
            <a:r>
              <a:rPr lang="en-US" sz="3000"/>
              <a:t>Examples of Basic Q-Learning Drawbacks</a:t>
            </a:r>
          </a:p>
        </p:txBody>
      </p:sp>
      <p:sp>
        <p:nvSpPr>
          <p:cNvPr id="3" name="Content Placeholder 2">
            <a:extLst>
              <a:ext uri="{FF2B5EF4-FFF2-40B4-BE49-F238E27FC236}">
                <a16:creationId xmlns:a16="http://schemas.microsoft.com/office/drawing/2014/main" id="{722DF261-FE1F-4DEC-B0E7-FAAB4721DA25}"/>
              </a:ext>
            </a:extLst>
          </p:cNvPr>
          <p:cNvSpPr>
            <a:spLocks noGrp="1"/>
          </p:cNvSpPr>
          <p:nvPr>
            <p:ph idx="1"/>
          </p:nvPr>
        </p:nvSpPr>
        <p:spPr>
          <a:xfrm>
            <a:off x="1077364" y="2427316"/>
            <a:ext cx="4140096" cy="3513514"/>
          </a:xfrm>
        </p:spPr>
        <p:txBody>
          <a:bodyPr>
            <a:normAutofit lnSpcReduction="10000"/>
          </a:bodyPr>
          <a:lstStyle/>
          <a:p>
            <a:r>
              <a:rPr lang="en-US" dirty="0"/>
              <a:t>Adapting more complex environments outside of expert data or algorithm scope can be implausible</a:t>
            </a:r>
          </a:p>
          <a:p>
            <a:r>
              <a:rPr lang="en-US" dirty="0"/>
              <a:t>Using Basic Q-Learning may not be robust enough for </a:t>
            </a:r>
          </a:p>
          <a:p>
            <a:pPr marL="560070" lvl="1" indent="-285750">
              <a:buFont typeface="Courier New" panose="02070309020205020404" pitchFamily="49" charset="0"/>
              <a:buChar char="o"/>
            </a:pPr>
            <a:r>
              <a:rPr lang="en-US" dirty="0"/>
              <a:t>Environments with complex reward structures</a:t>
            </a:r>
          </a:p>
          <a:p>
            <a:pPr marL="560070" lvl="1" indent="-285750">
              <a:buFont typeface="Courier New" panose="02070309020205020404" pitchFamily="49" charset="0"/>
              <a:buChar char="o"/>
            </a:pPr>
            <a:r>
              <a:rPr lang="en-US" dirty="0"/>
              <a:t>Niche scenarios not trained on can cause discrepancies in policy making algorithms</a:t>
            </a:r>
          </a:p>
        </p:txBody>
      </p:sp>
      <p:sp>
        <p:nvSpPr>
          <p:cNvPr id="8201" name="Freeform: Shape 820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03" name="Freeform: Shape 820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descr="Buy FunHive Wooden Tic Tac Toe, (5X5) Online at Low Prices in India -  Amazon.in">
            <a:extLst>
              <a:ext uri="{FF2B5EF4-FFF2-40B4-BE49-F238E27FC236}">
                <a16:creationId xmlns:a16="http://schemas.microsoft.com/office/drawing/2014/main" id="{1884EC23-E964-8EAD-76DF-C2D5259100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256054"/>
            <a:ext cx="4788861" cy="4345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762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0C1FF1-9CE2-A235-E63D-505B6A548688}"/>
              </a:ext>
            </a:extLst>
          </p:cNvPr>
          <p:cNvPicPr>
            <a:picLocks noChangeAspect="1"/>
          </p:cNvPicPr>
          <p:nvPr/>
        </p:nvPicPr>
        <p:blipFill rotWithShape="1">
          <a:blip r:embed="rId2"/>
          <a:srcRect t="976" b="13797"/>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7AE0EB38-122D-4FF4-6B7E-DA5E70AB219B}"/>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Welcome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1853494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040DE2-2390-D009-DF2E-5F97E971A818}"/>
              </a:ext>
            </a:extLst>
          </p:cNvPr>
          <p:cNvPicPr>
            <a:picLocks noChangeAspect="1"/>
          </p:cNvPicPr>
          <p:nvPr/>
        </p:nvPicPr>
        <p:blipFill rotWithShape="1">
          <a:blip r:embed="rId2"/>
          <a:srcRect t="27709" b="16041"/>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12101D4-C1E8-CEA9-20C5-270AA072C035}"/>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491497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EAEC9-019B-EFC9-E6BB-24BFBE8ECAEE}"/>
              </a:ext>
            </a:extLst>
          </p:cNvPr>
          <p:cNvSpPr>
            <a:spLocks noGrp="1"/>
          </p:cNvSpPr>
          <p:nvPr>
            <p:ph type="title"/>
          </p:nvPr>
        </p:nvSpPr>
        <p:spPr/>
        <p:txBody>
          <a:bodyPr/>
          <a:lstStyle/>
          <a:p>
            <a:r>
              <a:rPr lang="en-US" dirty="0"/>
              <a:t>Please Load Day 1’s Work!</a:t>
            </a:r>
          </a:p>
        </p:txBody>
      </p:sp>
      <p:sp>
        <p:nvSpPr>
          <p:cNvPr id="3" name="Content Placeholder 2">
            <a:extLst>
              <a:ext uri="{FF2B5EF4-FFF2-40B4-BE49-F238E27FC236}">
                <a16:creationId xmlns:a16="http://schemas.microsoft.com/office/drawing/2014/main" id="{C3C105DB-B004-B82B-E3B7-788C28C60A9E}"/>
              </a:ext>
            </a:extLst>
          </p:cNvPr>
          <p:cNvSpPr>
            <a:spLocks noGrp="1"/>
          </p:cNvSpPr>
          <p:nvPr>
            <p:ph idx="1"/>
          </p:nvPr>
        </p:nvSpPr>
        <p:spPr/>
        <p:txBody>
          <a:bodyPr>
            <a:normAutofit fontScale="85000" lnSpcReduction="20000"/>
          </a:bodyPr>
          <a:lstStyle/>
          <a:p>
            <a:r>
              <a:rPr lang="en-US" dirty="0"/>
              <a:t>Ensure your entire environment is set up properly</a:t>
            </a:r>
          </a:p>
          <a:p>
            <a:r>
              <a:rPr lang="en-US" dirty="0"/>
              <a:t>Load Yesterday's </a:t>
            </a:r>
            <a:r>
              <a:rPr lang="en-US" dirty="0" err="1"/>
              <a:t>GiitHub</a:t>
            </a:r>
            <a:r>
              <a:rPr lang="en-US" dirty="0"/>
              <a:t> Repository, we have made a few updates</a:t>
            </a:r>
          </a:p>
          <a:p>
            <a:pPr lvl="1"/>
            <a:r>
              <a:rPr lang="en-US" dirty="0"/>
              <a:t>https://</a:t>
            </a:r>
            <a:r>
              <a:rPr lang="en-US" dirty="0" err="1"/>
              <a:t>github.com</a:t>
            </a:r>
            <a:r>
              <a:rPr lang="en-US" dirty="0"/>
              <a:t>/</a:t>
            </a:r>
            <a:r>
              <a:rPr lang="en-US" dirty="0" err="1"/>
              <a:t>tylerjustinjackson</a:t>
            </a:r>
            <a:r>
              <a:rPr lang="en-US" dirty="0"/>
              <a:t>/RL-Workshop-ITL/tree/main</a:t>
            </a:r>
          </a:p>
          <a:p>
            <a:r>
              <a:rPr lang="en-US" dirty="0"/>
              <a:t>Ensure </a:t>
            </a:r>
            <a:r>
              <a:rPr lang="en-US" dirty="0" err="1"/>
              <a:t>PyTorch</a:t>
            </a:r>
            <a:r>
              <a:rPr lang="en-US" dirty="0"/>
              <a:t> (installed yesterday) is on your machine) with test code:</a:t>
            </a:r>
          </a:p>
          <a:p>
            <a:pPr marL="560070" lvl="1" indent="-285750">
              <a:buFont typeface="Courier New" panose="02070309020205020404" pitchFamily="49" charset="0"/>
              <a:buChar char="o"/>
            </a:pPr>
            <a:r>
              <a:rPr lang="en-US" dirty="0"/>
              <a:t>import torch</a:t>
            </a:r>
          </a:p>
          <a:p>
            <a:pPr marL="560070" lvl="1" indent="-285750">
              <a:buFont typeface="Courier New" panose="02070309020205020404" pitchFamily="49" charset="0"/>
              <a:buChar char="o"/>
            </a:pPr>
            <a:r>
              <a:rPr lang="en-US" dirty="0"/>
              <a:t>print(</a:t>
            </a:r>
            <a:r>
              <a:rPr lang="en-US" dirty="0" err="1"/>
              <a:t>torch.__version</a:t>
            </a:r>
            <a:r>
              <a:rPr lang="en-US" dirty="0"/>
              <a:t>__)</a:t>
            </a:r>
          </a:p>
          <a:p>
            <a:r>
              <a:rPr lang="en-US" dirty="0"/>
              <a:t>Ensure you have admin rights on your machine and can download packages onto it</a:t>
            </a:r>
          </a:p>
          <a:p>
            <a:r>
              <a:rPr lang="en-US" dirty="0"/>
              <a:t>Check the outlets at your table work (if needed for computer charging, etc.)</a:t>
            </a:r>
          </a:p>
          <a:p>
            <a:endParaRPr lang="en-US" dirty="0"/>
          </a:p>
          <a:p>
            <a:pPr marL="0" indent="0">
              <a:buNone/>
            </a:pPr>
            <a:r>
              <a:rPr lang="en-US" sz="3200" b="1" dirty="0"/>
              <a:t>Please take the next 5 minutes to ensure this is complete!</a:t>
            </a:r>
          </a:p>
        </p:txBody>
      </p:sp>
    </p:spTree>
    <p:extLst>
      <p:ext uri="{BB962C8B-B14F-4D97-AF65-F5344CB8AC3E}">
        <p14:creationId xmlns:p14="http://schemas.microsoft.com/office/powerpoint/2010/main" val="27690829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8342-B952-7F5E-9225-0E9AB812FEB7}"/>
              </a:ext>
            </a:extLst>
          </p:cNvPr>
          <p:cNvSpPr>
            <a:spLocks noGrp="1"/>
          </p:cNvSpPr>
          <p:nvPr>
            <p:ph type="title"/>
          </p:nvPr>
        </p:nvSpPr>
        <p:spPr/>
        <p:txBody>
          <a:bodyPr/>
          <a:lstStyle/>
          <a:p>
            <a:r>
              <a:rPr lang="en-US" dirty="0"/>
              <a:t>Early Foundations of Deep Learning</a:t>
            </a:r>
          </a:p>
        </p:txBody>
      </p:sp>
      <p:sp>
        <p:nvSpPr>
          <p:cNvPr id="3" name="Content Placeholder 2">
            <a:extLst>
              <a:ext uri="{FF2B5EF4-FFF2-40B4-BE49-F238E27FC236}">
                <a16:creationId xmlns:a16="http://schemas.microsoft.com/office/drawing/2014/main" id="{B2EDEB1C-34A0-3BEF-4C28-0FB57B83CB6D}"/>
              </a:ext>
            </a:extLst>
          </p:cNvPr>
          <p:cNvSpPr>
            <a:spLocks noGrp="1"/>
          </p:cNvSpPr>
          <p:nvPr>
            <p:ph idx="1"/>
          </p:nvPr>
        </p:nvSpPr>
        <p:spPr/>
        <p:txBody>
          <a:bodyPr/>
          <a:lstStyle/>
          <a:p>
            <a:r>
              <a:rPr lang="en-US" dirty="0"/>
              <a:t>1943 – McCulloch and Pits propose the first artificial neuron, building the foundation for neural networks </a:t>
            </a:r>
          </a:p>
          <a:p>
            <a:r>
              <a:rPr lang="en-US" dirty="0"/>
              <a:t>1957 – Frank Rosenblatt develops the first artificial neural network capable of learning</a:t>
            </a:r>
          </a:p>
          <a:p>
            <a:r>
              <a:rPr lang="en-US" dirty="0"/>
              <a:t>1986 – Geoffrey Hinton, David </a:t>
            </a:r>
            <a:r>
              <a:rPr lang="en-US" dirty="0" err="1"/>
              <a:t>Rumelhart</a:t>
            </a:r>
            <a:r>
              <a:rPr lang="en-US" dirty="0"/>
              <a:t>, and Ronald J Williams first popularize backpropagation for multilayer neural networks</a:t>
            </a:r>
          </a:p>
          <a:p>
            <a:r>
              <a:rPr lang="en-US" dirty="0"/>
              <a:t>2010s – computer vision, natural language processing, and speech recognition all use Deep Learning at their core today</a:t>
            </a:r>
          </a:p>
        </p:txBody>
      </p:sp>
    </p:spTree>
    <p:extLst>
      <p:ext uri="{BB962C8B-B14F-4D97-AF65-F5344CB8AC3E}">
        <p14:creationId xmlns:p14="http://schemas.microsoft.com/office/powerpoint/2010/main" val="420332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93A08-89E0-6A8F-A2FA-F1F7321BB016}"/>
              </a:ext>
            </a:extLst>
          </p:cNvPr>
          <p:cNvSpPr>
            <a:spLocks noGrp="1"/>
          </p:cNvSpPr>
          <p:nvPr>
            <p:ph type="title"/>
          </p:nvPr>
        </p:nvSpPr>
        <p:spPr>
          <a:xfrm>
            <a:off x="1077364" y="720435"/>
            <a:ext cx="4140096" cy="1507375"/>
          </a:xfrm>
        </p:spPr>
        <p:txBody>
          <a:bodyPr>
            <a:normAutofit/>
          </a:bodyPr>
          <a:lstStyle/>
          <a:p>
            <a:r>
              <a:rPr lang="en-US" dirty="0"/>
              <a:t>What are Neural Networks?</a:t>
            </a:r>
          </a:p>
        </p:txBody>
      </p:sp>
      <p:sp>
        <p:nvSpPr>
          <p:cNvPr id="3" name="Content Placeholder 2">
            <a:extLst>
              <a:ext uri="{FF2B5EF4-FFF2-40B4-BE49-F238E27FC236}">
                <a16:creationId xmlns:a16="http://schemas.microsoft.com/office/drawing/2014/main" id="{C28D51C8-9E53-8C8D-E565-2E9E7E57A6A3}"/>
              </a:ext>
            </a:extLst>
          </p:cNvPr>
          <p:cNvSpPr>
            <a:spLocks noGrp="1"/>
          </p:cNvSpPr>
          <p:nvPr>
            <p:ph idx="1"/>
          </p:nvPr>
        </p:nvSpPr>
        <p:spPr>
          <a:xfrm>
            <a:off x="1077364" y="2427316"/>
            <a:ext cx="4140096" cy="3513514"/>
          </a:xfrm>
        </p:spPr>
        <p:txBody>
          <a:bodyPr>
            <a:normAutofit/>
          </a:bodyPr>
          <a:lstStyle/>
          <a:p>
            <a:r>
              <a:rPr lang="en-US" dirty="0"/>
              <a:t>Neural networks are composed of layers of interconnected nodes (or neurons) that transform input data through learned weights</a:t>
            </a:r>
          </a:p>
          <a:p>
            <a:r>
              <a:rPr lang="en-US" dirty="0"/>
              <a:t>These are very similar to physical neurons in your brain!</a:t>
            </a:r>
          </a:p>
          <a:p>
            <a:endParaRPr lang="en-US" dirty="0"/>
          </a:p>
        </p:txBody>
      </p:sp>
      <p:sp>
        <p:nvSpPr>
          <p:cNvPr id="9225" name="Freeform: Shape 922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27" name="Freeform: Shape 922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218" name="Picture 2" descr="A Gentle Introduction to Neural Networks - CleverTap">
            <a:extLst>
              <a:ext uri="{FF2B5EF4-FFF2-40B4-BE49-F238E27FC236}">
                <a16:creationId xmlns:a16="http://schemas.microsoft.com/office/drawing/2014/main" id="{70B811F4-B12E-4984-EAA6-5CE28989CA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2303617"/>
            <a:ext cx="4788861" cy="225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7173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F4C9B-30FB-1B83-3D8E-46CC24BF5498}"/>
              </a:ext>
            </a:extLst>
          </p:cNvPr>
          <p:cNvSpPr>
            <a:spLocks noGrp="1"/>
          </p:cNvSpPr>
          <p:nvPr>
            <p:ph type="title"/>
          </p:nvPr>
        </p:nvSpPr>
        <p:spPr/>
        <p:txBody>
          <a:bodyPr/>
          <a:lstStyle/>
          <a:p>
            <a:r>
              <a:rPr lang="en-US" dirty="0"/>
              <a:t>Similarities Between Biological and Artificial Neurons</a:t>
            </a:r>
          </a:p>
        </p:txBody>
      </p:sp>
      <p:sp>
        <p:nvSpPr>
          <p:cNvPr id="3" name="Content Placeholder 2">
            <a:extLst>
              <a:ext uri="{FF2B5EF4-FFF2-40B4-BE49-F238E27FC236}">
                <a16:creationId xmlns:a16="http://schemas.microsoft.com/office/drawing/2014/main" id="{60AB7946-EBD3-FA6E-5F65-1910017B7D3E}"/>
              </a:ext>
            </a:extLst>
          </p:cNvPr>
          <p:cNvSpPr>
            <a:spLocks noGrp="1"/>
          </p:cNvSpPr>
          <p:nvPr>
            <p:ph idx="1"/>
          </p:nvPr>
        </p:nvSpPr>
        <p:spPr/>
        <p:txBody>
          <a:bodyPr/>
          <a:lstStyle/>
          <a:p>
            <a:r>
              <a:rPr lang="en-US" dirty="0"/>
              <a:t>Artificial Neural Networks (ANNs) draw immense inspiration from biological Neurons</a:t>
            </a:r>
          </a:p>
          <a:p>
            <a:r>
              <a:rPr lang="en-US" b="1" dirty="0"/>
              <a:t>Neurons</a:t>
            </a:r>
            <a:r>
              <a:rPr lang="en-US" dirty="0"/>
              <a:t> contain a nucleus, receive signals from other neurons, and form junctions together</a:t>
            </a:r>
          </a:p>
          <a:p>
            <a:r>
              <a:rPr lang="en-US" dirty="0"/>
              <a:t>Similarly, ANNs mimic the information processing of biological neurons by using function weights and parameters to extract grouping within the environment </a:t>
            </a:r>
          </a:p>
          <a:p>
            <a:r>
              <a:rPr lang="en-US" dirty="0"/>
              <a:t>This allows the Network to make generalizations from the environment without being train on specific cases within explicit training on the scenario</a:t>
            </a:r>
          </a:p>
          <a:p>
            <a:endParaRPr lang="en-US" dirty="0"/>
          </a:p>
        </p:txBody>
      </p:sp>
    </p:spTree>
    <p:extLst>
      <p:ext uri="{BB962C8B-B14F-4D97-AF65-F5344CB8AC3E}">
        <p14:creationId xmlns:p14="http://schemas.microsoft.com/office/powerpoint/2010/main" val="34521132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BA2CF-7E4C-5F5D-17C6-80448BA8928C}"/>
              </a:ext>
            </a:extLst>
          </p:cNvPr>
          <p:cNvSpPr>
            <a:spLocks noGrp="1"/>
          </p:cNvSpPr>
          <p:nvPr>
            <p:ph type="title"/>
          </p:nvPr>
        </p:nvSpPr>
        <p:spPr/>
        <p:txBody>
          <a:bodyPr/>
          <a:lstStyle/>
          <a:p>
            <a:r>
              <a:rPr lang="en-US" dirty="0"/>
              <a:t>Neural Networks as Universal Function Approximators</a:t>
            </a:r>
          </a:p>
        </p:txBody>
      </p:sp>
      <p:sp>
        <p:nvSpPr>
          <p:cNvPr id="3" name="Content Placeholder 2">
            <a:extLst>
              <a:ext uri="{FF2B5EF4-FFF2-40B4-BE49-F238E27FC236}">
                <a16:creationId xmlns:a16="http://schemas.microsoft.com/office/drawing/2014/main" id="{7E6677F8-8282-DD30-E74F-7A9F1DBFDA5E}"/>
              </a:ext>
            </a:extLst>
          </p:cNvPr>
          <p:cNvSpPr>
            <a:spLocks noGrp="1"/>
          </p:cNvSpPr>
          <p:nvPr>
            <p:ph idx="1"/>
          </p:nvPr>
        </p:nvSpPr>
        <p:spPr/>
        <p:txBody>
          <a:bodyPr/>
          <a:lstStyle/>
          <a:p>
            <a:r>
              <a:rPr lang="en-US" dirty="0"/>
              <a:t>Neural networks are powerful computational models capable of approximating a wide range of complex functions. </a:t>
            </a:r>
          </a:p>
          <a:p>
            <a:r>
              <a:rPr lang="en-US" dirty="0"/>
              <a:t>This property, known as universal approximation, underpins their effectiveness in various domains, including machine learning and artificial intelligence.</a:t>
            </a:r>
          </a:p>
          <a:p>
            <a:r>
              <a:rPr lang="en-US" b="1" dirty="0"/>
              <a:t>Theoretical Foundation:</a:t>
            </a:r>
            <a:r>
              <a:rPr lang="en-US" dirty="0"/>
              <a:t> A feedforward neural network with a single hidden layer containing a finite number of neurons can approximate any continuous function on compact subsets of the Real Numbers in a give space n, under mild conditions.</a:t>
            </a:r>
          </a:p>
          <a:p>
            <a:endParaRPr lang="en-US" dirty="0"/>
          </a:p>
        </p:txBody>
      </p:sp>
    </p:spTree>
    <p:extLst>
      <p:ext uri="{BB962C8B-B14F-4D97-AF65-F5344CB8AC3E}">
        <p14:creationId xmlns:p14="http://schemas.microsoft.com/office/powerpoint/2010/main" val="1472734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99FAE4-1DE2-9C79-7894-1ACEC6AAE09A}"/>
              </a:ext>
            </a:extLst>
          </p:cNvPr>
          <p:cNvSpPr>
            <a:spLocks noGrp="1"/>
          </p:cNvSpPr>
          <p:nvPr>
            <p:ph type="title"/>
          </p:nvPr>
        </p:nvSpPr>
        <p:spPr>
          <a:xfrm>
            <a:off x="1077364" y="720435"/>
            <a:ext cx="4140096" cy="1507375"/>
          </a:xfrm>
        </p:spPr>
        <p:txBody>
          <a:bodyPr>
            <a:normAutofit/>
          </a:bodyPr>
          <a:lstStyle/>
          <a:p>
            <a:r>
              <a:rPr lang="en-US" dirty="0"/>
              <a:t>What is Deep Learning?</a:t>
            </a:r>
          </a:p>
        </p:txBody>
      </p:sp>
      <p:sp>
        <p:nvSpPr>
          <p:cNvPr id="3" name="Content Placeholder 2">
            <a:extLst>
              <a:ext uri="{FF2B5EF4-FFF2-40B4-BE49-F238E27FC236}">
                <a16:creationId xmlns:a16="http://schemas.microsoft.com/office/drawing/2014/main" id="{BC8AC839-D5C9-5BC5-9E37-3F19F76F2779}"/>
              </a:ext>
            </a:extLst>
          </p:cNvPr>
          <p:cNvSpPr>
            <a:spLocks noGrp="1"/>
          </p:cNvSpPr>
          <p:nvPr>
            <p:ph idx="1"/>
          </p:nvPr>
        </p:nvSpPr>
        <p:spPr>
          <a:xfrm>
            <a:off x="1077364" y="2427316"/>
            <a:ext cx="4140096" cy="3513514"/>
          </a:xfrm>
        </p:spPr>
        <p:txBody>
          <a:bodyPr>
            <a:normAutofit/>
          </a:bodyPr>
          <a:lstStyle/>
          <a:p>
            <a:r>
              <a:rPr lang="en-US" dirty="0"/>
              <a:t>Deep Learning is a subset of machine learning that uses neural networks with many layers to model complex patterns in data</a:t>
            </a:r>
          </a:p>
          <a:p>
            <a:r>
              <a:rPr lang="en-US" dirty="0"/>
              <a:t>Deep learning aims to learn to represent data for various tasks like classification, regression, and generation</a:t>
            </a:r>
          </a:p>
          <a:p>
            <a:endParaRPr lang="en-US" dirty="0"/>
          </a:p>
        </p:txBody>
      </p:sp>
      <p:sp>
        <p:nvSpPr>
          <p:cNvPr id="11273" name="Freeform: Shape 1127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75" name="Freeform: Shape 1127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266" name="Picture 2" descr="Deep Learning vs Machine Learning: The Ultimate Battle.">
            <a:extLst>
              <a:ext uri="{FF2B5EF4-FFF2-40B4-BE49-F238E27FC236}">
                <a16:creationId xmlns:a16="http://schemas.microsoft.com/office/drawing/2014/main" id="{71EF6E1B-D94F-3F2D-7ACE-6B1E34B48E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633177"/>
            <a:ext cx="4788861" cy="359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520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8601B-E59D-52A5-142A-943264B0BD66}"/>
              </a:ext>
            </a:extLst>
          </p:cNvPr>
          <p:cNvSpPr>
            <a:spLocks noGrp="1"/>
          </p:cNvSpPr>
          <p:nvPr>
            <p:ph type="title"/>
          </p:nvPr>
        </p:nvSpPr>
        <p:spPr>
          <a:xfrm>
            <a:off x="1077364" y="720435"/>
            <a:ext cx="4140096" cy="1507375"/>
          </a:xfrm>
        </p:spPr>
        <p:txBody>
          <a:bodyPr>
            <a:normAutofit/>
          </a:bodyPr>
          <a:lstStyle/>
          <a:p>
            <a:r>
              <a:rPr lang="en-US" dirty="0"/>
              <a:t>Architecture of Deep Learning</a:t>
            </a:r>
          </a:p>
        </p:txBody>
      </p:sp>
      <p:sp>
        <p:nvSpPr>
          <p:cNvPr id="3" name="Content Placeholder 2">
            <a:extLst>
              <a:ext uri="{FF2B5EF4-FFF2-40B4-BE49-F238E27FC236}">
                <a16:creationId xmlns:a16="http://schemas.microsoft.com/office/drawing/2014/main" id="{1D05F062-8E8A-D3A0-CB5B-0D2AB475469F}"/>
              </a:ext>
            </a:extLst>
          </p:cNvPr>
          <p:cNvSpPr>
            <a:spLocks noGrp="1"/>
          </p:cNvSpPr>
          <p:nvPr>
            <p:ph idx="1"/>
          </p:nvPr>
        </p:nvSpPr>
        <p:spPr>
          <a:xfrm>
            <a:off x="1077364" y="2427316"/>
            <a:ext cx="4140096" cy="3513514"/>
          </a:xfrm>
        </p:spPr>
        <p:txBody>
          <a:bodyPr>
            <a:normAutofit/>
          </a:bodyPr>
          <a:lstStyle/>
          <a:p>
            <a:r>
              <a:rPr lang="en-US" dirty="0"/>
              <a:t>Input layer receives raw input features</a:t>
            </a:r>
          </a:p>
          <a:p>
            <a:r>
              <a:rPr lang="en-US" dirty="0"/>
              <a:t>Hidden layers perform transformations on inputs and capture intermediate representations</a:t>
            </a:r>
          </a:p>
          <a:p>
            <a:r>
              <a:rPr lang="en-US" dirty="0"/>
              <a:t>Output layer produces the final predictions</a:t>
            </a:r>
          </a:p>
          <a:p>
            <a:endParaRPr lang="en-US" dirty="0"/>
          </a:p>
        </p:txBody>
      </p:sp>
      <p:sp>
        <p:nvSpPr>
          <p:cNvPr id="11" name="Freeform: Shape 1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Deep Neural Network guida essenziale per analisi avanzata dei dati - Big  Data 4Innovation">
            <a:extLst>
              <a:ext uri="{FF2B5EF4-FFF2-40B4-BE49-F238E27FC236}">
                <a16:creationId xmlns:a16="http://schemas.microsoft.com/office/drawing/2014/main" id="{FA944B20-A012-0DBA-B558-22CA41C4A4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005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4F31-75C0-D9D3-6E80-0E698A66EC14}"/>
              </a:ext>
            </a:extLst>
          </p:cNvPr>
          <p:cNvSpPr>
            <a:spLocks noGrp="1"/>
          </p:cNvSpPr>
          <p:nvPr>
            <p:ph type="title"/>
          </p:nvPr>
        </p:nvSpPr>
        <p:spPr/>
        <p:txBody>
          <a:bodyPr/>
          <a:lstStyle/>
          <a:p>
            <a:r>
              <a:rPr lang="en-US" dirty="0"/>
              <a:t>Mission:</a:t>
            </a:r>
          </a:p>
        </p:txBody>
      </p:sp>
      <p:sp>
        <p:nvSpPr>
          <p:cNvPr id="3" name="Content Placeholder 2">
            <a:extLst>
              <a:ext uri="{FF2B5EF4-FFF2-40B4-BE49-F238E27FC236}">
                <a16:creationId xmlns:a16="http://schemas.microsoft.com/office/drawing/2014/main" id="{1A83D794-7EE8-D249-3975-D8C21CB542CB}"/>
              </a:ext>
            </a:extLst>
          </p:cNvPr>
          <p:cNvSpPr>
            <a:spLocks noGrp="1"/>
          </p:cNvSpPr>
          <p:nvPr>
            <p:ph idx="1"/>
          </p:nvPr>
        </p:nvSpPr>
        <p:spPr/>
        <p:txBody>
          <a:bodyPr/>
          <a:lstStyle/>
          <a:p>
            <a:r>
              <a:rPr lang="en-US" dirty="0"/>
              <a:t>Learning heavy materials can be overwhelming. </a:t>
            </a:r>
          </a:p>
          <a:p>
            <a:r>
              <a:rPr lang="en-US" dirty="0"/>
              <a:t>With the help of a few of the workshop collaborators, we have decided to teach these complex methods using a simple problem: Tic-tac-toe</a:t>
            </a:r>
          </a:p>
          <a:p>
            <a:r>
              <a:rPr lang="en-US" dirty="0"/>
              <a:t>All algorithms will be applied toward a Tic-tac-toe game</a:t>
            </a:r>
          </a:p>
          <a:p>
            <a:pPr marL="560070" lvl="1" indent="-285750">
              <a:buFont typeface="Courier New" panose="02070309020205020404" pitchFamily="49" charset="0"/>
              <a:buChar char="o"/>
            </a:pPr>
            <a:r>
              <a:rPr lang="en-US" dirty="0"/>
              <a:t>All Tic-tac-toe mechanics and GUI will be pre-coded</a:t>
            </a:r>
          </a:p>
          <a:p>
            <a:pPr marL="560070" lvl="1" indent="-285750">
              <a:buFont typeface="Courier New" panose="02070309020205020404" pitchFamily="49" charset="0"/>
              <a:buChar char="o"/>
            </a:pPr>
            <a:r>
              <a:rPr lang="en-US" dirty="0"/>
              <a:t>We will be covering algorithms and RL models only</a:t>
            </a:r>
          </a:p>
          <a:p>
            <a:r>
              <a:rPr lang="en-US" dirty="0"/>
              <a:t>You will be able to play against the algorithm and models developed with a GUI</a:t>
            </a:r>
          </a:p>
        </p:txBody>
      </p:sp>
    </p:spTree>
    <p:extLst>
      <p:ext uri="{BB962C8B-B14F-4D97-AF65-F5344CB8AC3E}">
        <p14:creationId xmlns:p14="http://schemas.microsoft.com/office/powerpoint/2010/main" val="331127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6" name="Rectangle 10255">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9EFA8-DC50-A474-5E2D-FDD03165AFEF}"/>
              </a:ext>
            </a:extLst>
          </p:cNvPr>
          <p:cNvSpPr>
            <a:spLocks noGrp="1"/>
          </p:cNvSpPr>
          <p:nvPr>
            <p:ph type="title"/>
          </p:nvPr>
        </p:nvSpPr>
        <p:spPr>
          <a:xfrm>
            <a:off x="1077364" y="720435"/>
            <a:ext cx="4140096" cy="1507375"/>
          </a:xfrm>
        </p:spPr>
        <p:txBody>
          <a:bodyPr vert="horz" lIns="91440" tIns="45720" rIns="91440" bIns="45720" rtlCol="0">
            <a:normAutofit/>
          </a:bodyPr>
          <a:lstStyle/>
          <a:p>
            <a:r>
              <a:rPr lang="en-US" dirty="0"/>
              <a:t>What are Deep Networks?</a:t>
            </a:r>
          </a:p>
        </p:txBody>
      </p:sp>
      <p:sp>
        <p:nvSpPr>
          <p:cNvPr id="3" name="Content Placeholder 2">
            <a:extLst>
              <a:ext uri="{FF2B5EF4-FFF2-40B4-BE49-F238E27FC236}">
                <a16:creationId xmlns:a16="http://schemas.microsoft.com/office/drawing/2014/main" id="{6977F420-92C4-5A24-51A5-0E854F6A59EC}"/>
              </a:ext>
            </a:extLst>
          </p:cNvPr>
          <p:cNvSpPr>
            <a:spLocks noGrp="1"/>
          </p:cNvSpPr>
          <p:nvPr>
            <p:ph idx="1"/>
          </p:nvPr>
        </p:nvSpPr>
        <p:spPr>
          <a:xfrm>
            <a:off x="1077364" y="2427316"/>
            <a:ext cx="4140096" cy="3513514"/>
          </a:xfrm>
        </p:spPr>
        <p:txBody>
          <a:bodyPr vert="horz" lIns="91440" tIns="45720" rIns="91440" bIns="45720" rtlCol="0">
            <a:normAutofit/>
          </a:bodyPr>
          <a:lstStyle/>
          <a:p>
            <a:r>
              <a:rPr lang="en-US" dirty="0"/>
              <a:t>A neural network with multiple hidden layers, enabling the learning of hierarchical representations</a:t>
            </a:r>
          </a:p>
          <a:p>
            <a:r>
              <a:rPr lang="en-US" dirty="0"/>
              <a:t>This allows for the model to make abstract and complex representations of the input data as information flows deeper into the network</a:t>
            </a:r>
          </a:p>
          <a:p>
            <a:pPr marL="0" indent="0">
              <a:buNone/>
            </a:pPr>
            <a:endParaRPr lang="en-US" dirty="0"/>
          </a:p>
          <a:p>
            <a:pPr marL="0" indent="0">
              <a:buNone/>
            </a:pPr>
            <a:endParaRPr lang="en-US" dirty="0"/>
          </a:p>
        </p:txBody>
      </p:sp>
      <p:sp>
        <p:nvSpPr>
          <p:cNvPr id="10258" name="Freeform: Shape 10257">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60" name="Freeform: Shape 10259">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42" name="Picture 2" descr="Deep Neural Network guida essenziale per analisi avanzata dei dati - Big  Data 4Innovation">
            <a:extLst>
              <a:ext uri="{FF2B5EF4-FFF2-40B4-BE49-F238E27FC236}">
                <a16:creationId xmlns:a16="http://schemas.microsoft.com/office/drawing/2014/main" id="{4FF198D8-26BE-2E56-539E-02D3888599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048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1FA5C-3ED0-5237-C129-90F3FD432DC7}"/>
              </a:ext>
            </a:extLst>
          </p:cNvPr>
          <p:cNvSpPr>
            <a:spLocks noGrp="1"/>
          </p:cNvSpPr>
          <p:nvPr>
            <p:ph type="title"/>
          </p:nvPr>
        </p:nvSpPr>
        <p:spPr/>
        <p:txBody>
          <a:bodyPr/>
          <a:lstStyle/>
          <a:p>
            <a:r>
              <a:rPr lang="en-US" dirty="0"/>
              <a:t>Hierarchical Feature Representation </a:t>
            </a:r>
          </a:p>
        </p:txBody>
      </p:sp>
      <p:sp>
        <p:nvSpPr>
          <p:cNvPr id="3" name="Content Placeholder 2">
            <a:extLst>
              <a:ext uri="{FF2B5EF4-FFF2-40B4-BE49-F238E27FC236}">
                <a16:creationId xmlns:a16="http://schemas.microsoft.com/office/drawing/2014/main" id="{237D15DD-D568-E3D9-97AD-34CB1682AE28}"/>
              </a:ext>
            </a:extLst>
          </p:cNvPr>
          <p:cNvSpPr>
            <a:spLocks noGrp="1"/>
          </p:cNvSpPr>
          <p:nvPr>
            <p:ph idx="1"/>
          </p:nvPr>
        </p:nvSpPr>
        <p:spPr/>
        <p:txBody>
          <a:bodyPr/>
          <a:lstStyle/>
          <a:p>
            <a:r>
              <a:rPr lang="en-US" dirty="0"/>
              <a:t>Each layer in a deep network extracts features from the output of the previous layer</a:t>
            </a:r>
          </a:p>
          <a:p>
            <a:r>
              <a:rPr lang="en-US" dirty="0"/>
              <a:t>The more layers added into the network, the better the abstraction will be given the right rewards or parameters</a:t>
            </a:r>
          </a:p>
          <a:p>
            <a:r>
              <a:rPr lang="en-US" dirty="0"/>
              <a:t>Lower layers may detect simple patterns like edges in images</a:t>
            </a:r>
          </a:p>
          <a:p>
            <a:r>
              <a:rPr lang="en-US" dirty="0"/>
              <a:t>Higher layers combine the patterns from lower layers to recognize more complex structures such as an entire object</a:t>
            </a:r>
          </a:p>
        </p:txBody>
      </p:sp>
    </p:spTree>
    <p:extLst>
      <p:ext uri="{BB962C8B-B14F-4D97-AF65-F5344CB8AC3E}">
        <p14:creationId xmlns:p14="http://schemas.microsoft.com/office/powerpoint/2010/main" val="26764961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DA40-B8BD-9B36-8248-340FA994694C}"/>
              </a:ext>
            </a:extLst>
          </p:cNvPr>
          <p:cNvSpPr>
            <a:spLocks noGrp="1"/>
          </p:cNvSpPr>
          <p:nvPr>
            <p:ph type="title"/>
          </p:nvPr>
        </p:nvSpPr>
        <p:spPr/>
        <p:txBody>
          <a:bodyPr/>
          <a:lstStyle/>
          <a:p>
            <a:r>
              <a:rPr lang="en-US" dirty="0"/>
              <a:t>Non-linear Activation Functions</a:t>
            </a:r>
          </a:p>
        </p:txBody>
      </p:sp>
      <p:sp>
        <p:nvSpPr>
          <p:cNvPr id="3" name="Content Placeholder 2">
            <a:extLst>
              <a:ext uri="{FF2B5EF4-FFF2-40B4-BE49-F238E27FC236}">
                <a16:creationId xmlns:a16="http://schemas.microsoft.com/office/drawing/2014/main" id="{151DE763-7B21-0E57-E397-1844E397DCA8}"/>
              </a:ext>
            </a:extLst>
          </p:cNvPr>
          <p:cNvSpPr>
            <a:spLocks noGrp="1"/>
          </p:cNvSpPr>
          <p:nvPr>
            <p:ph idx="1"/>
          </p:nvPr>
        </p:nvSpPr>
        <p:spPr/>
        <p:txBody>
          <a:bodyPr/>
          <a:lstStyle/>
          <a:p>
            <a:r>
              <a:rPr lang="en-US" dirty="0"/>
              <a:t>Deep networks rely on non-linear activation functions (</a:t>
            </a:r>
            <a:r>
              <a:rPr lang="en-US" dirty="0" err="1"/>
              <a:t>ReLU</a:t>
            </a:r>
            <a:r>
              <a:rPr lang="en-US" dirty="0"/>
              <a:t>, sigmoid, tanh) to introduce non-linearity into the network.</a:t>
            </a:r>
          </a:p>
          <a:p>
            <a:r>
              <a:rPr lang="en-US" dirty="0"/>
              <a:t>This allows them to approximate complex mappings between inputs and outputs</a:t>
            </a:r>
          </a:p>
          <a:p>
            <a:r>
              <a:rPr lang="en-US" dirty="0"/>
              <a:t>By leveraging multiple layers, deep networks excel in learning hierarchical abstractions from data without being trained on it explicitly</a:t>
            </a:r>
          </a:p>
        </p:txBody>
      </p:sp>
    </p:spTree>
    <p:extLst>
      <p:ext uri="{BB962C8B-B14F-4D97-AF65-F5344CB8AC3E}">
        <p14:creationId xmlns:p14="http://schemas.microsoft.com/office/powerpoint/2010/main" val="17497776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18A9-73F4-DA6A-7545-C535F9EBBEB4}"/>
              </a:ext>
            </a:extLst>
          </p:cNvPr>
          <p:cNvSpPr>
            <a:spLocks noGrp="1"/>
          </p:cNvSpPr>
          <p:nvPr>
            <p:ph type="title"/>
          </p:nvPr>
        </p:nvSpPr>
        <p:spPr/>
        <p:txBody>
          <a:bodyPr/>
          <a:lstStyle/>
          <a:p>
            <a:r>
              <a:rPr lang="en-US" dirty="0"/>
              <a:t>Forward Propagation Overview and Architecture</a:t>
            </a:r>
          </a:p>
        </p:txBody>
      </p:sp>
      <p:sp>
        <p:nvSpPr>
          <p:cNvPr id="3" name="Content Placeholder 2">
            <a:extLst>
              <a:ext uri="{FF2B5EF4-FFF2-40B4-BE49-F238E27FC236}">
                <a16:creationId xmlns:a16="http://schemas.microsoft.com/office/drawing/2014/main" id="{DB00AB20-4D5C-B83D-43A6-96AF89620E8C}"/>
              </a:ext>
            </a:extLst>
          </p:cNvPr>
          <p:cNvSpPr>
            <a:spLocks noGrp="1"/>
          </p:cNvSpPr>
          <p:nvPr>
            <p:ph idx="1"/>
          </p:nvPr>
        </p:nvSpPr>
        <p:spPr/>
        <p:txBody>
          <a:bodyPr>
            <a:normAutofit lnSpcReduction="10000"/>
          </a:bodyPr>
          <a:lstStyle/>
          <a:p>
            <a:pPr marL="0" indent="0">
              <a:buNone/>
            </a:pPr>
            <a:r>
              <a:rPr lang="en-US" b="1" dirty="0"/>
              <a:t>Overview</a:t>
            </a:r>
            <a:r>
              <a:rPr lang="en-US" dirty="0"/>
              <a:t>: Neural Networks use forward propagation to process input data through the network’s layers to make predictions or produce outputs</a:t>
            </a:r>
          </a:p>
          <a:p>
            <a:r>
              <a:rPr lang="en-US" dirty="0"/>
              <a:t>Input layer:</a:t>
            </a:r>
          </a:p>
          <a:p>
            <a:pPr lvl="1"/>
            <a:r>
              <a:rPr lang="en-US" dirty="0"/>
              <a:t>The process starts with input data which can be any type of structured data such as an image, text, etc. </a:t>
            </a:r>
          </a:p>
          <a:p>
            <a:r>
              <a:rPr lang="en-US" dirty="0"/>
              <a:t>Weights and Biases:</a:t>
            </a:r>
          </a:p>
          <a:p>
            <a:pPr lvl="1"/>
            <a:r>
              <a:rPr lang="en-US" dirty="0"/>
              <a:t>Each input is associated with a weight. These weights determine the importance of each input in the network’s decision-making process</a:t>
            </a:r>
          </a:p>
          <a:p>
            <a:pPr lvl="1"/>
            <a:r>
              <a:rPr lang="en-US" dirty="0"/>
              <a:t>Each neuron in a layer typically has a bias term which allows the network to adjust the output independently of the input</a:t>
            </a:r>
          </a:p>
          <a:p>
            <a:endParaRPr lang="en-US" dirty="0"/>
          </a:p>
        </p:txBody>
      </p:sp>
    </p:spTree>
    <p:extLst>
      <p:ext uri="{BB962C8B-B14F-4D97-AF65-F5344CB8AC3E}">
        <p14:creationId xmlns:p14="http://schemas.microsoft.com/office/powerpoint/2010/main" val="10312163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4DAFA-38ED-A994-9AD9-90485F021FEF}"/>
              </a:ext>
            </a:extLst>
          </p:cNvPr>
          <p:cNvSpPr>
            <a:spLocks noGrp="1"/>
          </p:cNvSpPr>
          <p:nvPr>
            <p:ph type="title"/>
          </p:nvPr>
        </p:nvSpPr>
        <p:spPr/>
        <p:txBody>
          <a:bodyPr/>
          <a:lstStyle/>
          <a:p>
            <a:r>
              <a:rPr lang="en-US" dirty="0"/>
              <a:t>Forward Propagation (Hidden Layers)</a:t>
            </a:r>
          </a:p>
        </p:txBody>
      </p:sp>
      <p:sp>
        <p:nvSpPr>
          <p:cNvPr id="3" name="Content Placeholder 2">
            <a:extLst>
              <a:ext uri="{FF2B5EF4-FFF2-40B4-BE49-F238E27FC236}">
                <a16:creationId xmlns:a16="http://schemas.microsoft.com/office/drawing/2014/main" id="{19EE1452-D8A2-9060-D2A0-D3D669AB65F4}"/>
              </a:ext>
            </a:extLst>
          </p:cNvPr>
          <p:cNvSpPr>
            <a:spLocks noGrp="1"/>
          </p:cNvSpPr>
          <p:nvPr>
            <p:ph idx="1"/>
          </p:nvPr>
        </p:nvSpPr>
        <p:spPr/>
        <p:txBody>
          <a:bodyPr/>
          <a:lstStyle/>
          <a:p>
            <a:r>
              <a:rPr lang="en-US" dirty="0"/>
              <a:t>In each hidden layer, the weighted sum of the inputs is computed.</a:t>
            </a:r>
          </a:p>
          <a:p>
            <a:r>
              <a:rPr lang="en-US" dirty="0"/>
              <a:t>This step aggregates the information from the previous layer</a:t>
            </a:r>
          </a:p>
          <a:p>
            <a:r>
              <a:rPr lang="en-US" dirty="0"/>
              <a:t>The result of the summation is then passed through an activation function which, as mentioned earlier, introduces non-linearity into the network</a:t>
            </a:r>
          </a:p>
          <a:p>
            <a:r>
              <a:rPr lang="en-US" dirty="0"/>
              <a:t>This process is what powers the complex pattern finding we see in Neural Networks</a:t>
            </a:r>
          </a:p>
        </p:txBody>
      </p:sp>
    </p:spTree>
    <p:extLst>
      <p:ext uri="{BB962C8B-B14F-4D97-AF65-F5344CB8AC3E}">
        <p14:creationId xmlns:p14="http://schemas.microsoft.com/office/powerpoint/2010/main" val="1122091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B74A-2967-0A53-A078-D7E3415BD83F}"/>
              </a:ext>
            </a:extLst>
          </p:cNvPr>
          <p:cNvSpPr>
            <a:spLocks noGrp="1"/>
          </p:cNvSpPr>
          <p:nvPr>
            <p:ph type="title"/>
          </p:nvPr>
        </p:nvSpPr>
        <p:spPr/>
        <p:txBody>
          <a:bodyPr/>
          <a:lstStyle/>
          <a:p>
            <a:r>
              <a:rPr lang="en-US" dirty="0"/>
              <a:t>Output Layer (Forward Propagation)</a:t>
            </a:r>
          </a:p>
        </p:txBody>
      </p:sp>
      <p:sp>
        <p:nvSpPr>
          <p:cNvPr id="3" name="Content Placeholder 2">
            <a:extLst>
              <a:ext uri="{FF2B5EF4-FFF2-40B4-BE49-F238E27FC236}">
                <a16:creationId xmlns:a16="http://schemas.microsoft.com/office/drawing/2014/main" id="{4B5CA930-F065-7992-4F70-A4302AAE4CFF}"/>
              </a:ext>
            </a:extLst>
          </p:cNvPr>
          <p:cNvSpPr>
            <a:spLocks noGrp="1"/>
          </p:cNvSpPr>
          <p:nvPr>
            <p:ph idx="1"/>
          </p:nvPr>
        </p:nvSpPr>
        <p:spPr/>
        <p:txBody>
          <a:bodyPr/>
          <a:lstStyle/>
          <a:p>
            <a:r>
              <a:rPr lang="en-US" dirty="0"/>
              <a:t>The final output of the network is generated based on the activation of the output layer neurons</a:t>
            </a:r>
          </a:p>
          <a:p>
            <a:r>
              <a:rPr lang="en-US" dirty="0"/>
              <a:t>This output could be a class label, a numerical value, or a probability distribution/classification</a:t>
            </a:r>
          </a:p>
        </p:txBody>
      </p:sp>
    </p:spTree>
    <p:extLst>
      <p:ext uri="{BB962C8B-B14F-4D97-AF65-F5344CB8AC3E}">
        <p14:creationId xmlns:p14="http://schemas.microsoft.com/office/powerpoint/2010/main" val="8111029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37" name="Rectangle 13336">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2A046B6-91EA-6D50-3890-B079BDE85272}"/>
              </a:ext>
            </a:extLst>
          </p:cNvPr>
          <p:cNvSpPr>
            <a:spLocks noGrp="1"/>
          </p:cNvSpPr>
          <p:nvPr>
            <p:ph type="title"/>
          </p:nvPr>
        </p:nvSpPr>
        <p:spPr>
          <a:xfrm>
            <a:off x="1077364" y="720435"/>
            <a:ext cx="4140096" cy="1507375"/>
          </a:xfrm>
        </p:spPr>
        <p:txBody>
          <a:bodyPr>
            <a:normAutofit/>
          </a:bodyPr>
          <a:lstStyle/>
          <a:p>
            <a:pPr>
              <a:lnSpc>
                <a:spcPct val="100000"/>
              </a:lnSpc>
            </a:pPr>
            <a:r>
              <a:rPr lang="en-US" sz="2500"/>
              <a:t>Example of Neural Network with Children’s Books and Media</a:t>
            </a:r>
          </a:p>
        </p:txBody>
      </p:sp>
      <p:sp>
        <p:nvSpPr>
          <p:cNvPr id="3" name="Content Placeholder 2">
            <a:extLst>
              <a:ext uri="{FF2B5EF4-FFF2-40B4-BE49-F238E27FC236}">
                <a16:creationId xmlns:a16="http://schemas.microsoft.com/office/drawing/2014/main" id="{110A3760-6682-4729-2BEF-077C37F2C0BD}"/>
              </a:ext>
            </a:extLst>
          </p:cNvPr>
          <p:cNvSpPr>
            <a:spLocks noGrp="1"/>
          </p:cNvSpPr>
          <p:nvPr>
            <p:ph idx="1"/>
          </p:nvPr>
        </p:nvSpPr>
        <p:spPr>
          <a:xfrm>
            <a:off x="1077364" y="2427316"/>
            <a:ext cx="4140096" cy="3513514"/>
          </a:xfrm>
        </p:spPr>
        <p:txBody>
          <a:bodyPr>
            <a:normAutofit/>
          </a:bodyPr>
          <a:lstStyle/>
          <a:p>
            <a:pPr>
              <a:lnSpc>
                <a:spcPct val="110000"/>
              </a:lnSpc>
            </a:pPr>
            <a:r>
              <a:rPr lang="en-US" sz="1100"/>
              <a:t>Typically, when kids first see a show, they will take interest in it</a:t>
            </a:r>
          </a:p>
          <a:p>
            <a:pPr>
              <a:lnSpc>
                <a:spcPct val="110000"/>
              </a:lnSpc>
            </a:pPr>
            <a:r>
              <a:rPr lang="en-US" sz="1100"/>
              <a:t>After a while, they will begin to find patterns in the show and begin to recognize the show based on the first couple seconds of hearing the theme song</a:t>
            </a:r>
          </a:p>
          <a:p>
            <a:pPr>
              <a:lnSpc>
                <a:spcPct val="110000"/>
              </a:lnSpc>
            </a:pPr>
            <a:r>
              <a:rPr lang="en-US" sz="1100"/>
              <a:t>This would be the first few layers in a network making small generalizations</a:t>
            </a:r>
          </a:p>
          <a:p>
            <a:pPr>
              <a:lnSpc>
                <a:spcPct val="110000"/>
              </a:lnSpc>
            </a:pPr>
            <a:r>
              <a:rPr lang="en-US" sz="1100"/>
              <a:t>Not too long after, they could begin to recite entire episodes given enough “training” and repetition of watching the show and learning the cadences of it </a:t>
            </a:r>
          </a:p>
          <a:p>
            <a:pPr>
              <a:lnSpc>
                <a:spcPct val="110000"/>
              </a:lnSpc>
            </a:pPr>
            <a:r>
              <a:rPr lang="en-US" sz="1100"/>
              <a:t>This would be the deep layers of the network making more complex generalizations</a:t>
            </a:r>
          </a:p>
        </p:txBody>
      </p:sp>
      <p:sp>
        <p:nvSpPr>
          <p:cNvPr id="13339" name="Freeform: Shape 13338">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341" name="Freeform: Shape 13340">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Bluey: What Makes a Good Children's Show? – Chatty Matters">
            <a:extLst>
              <a:ext uri="{FF2B5EF4-FFF2-40B4-BE49-F238E27FC236}">
                <a16:creationId xmlns:a16="http://schemas.microsoft.com/office/drawing/2014/main" id="{102F83E8-09E5-C392-D988-007B6208E1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17257" y="818802"/>
            <a:ext cx="4447275" cy="5220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0678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0B9C-A3CC-3D5F-DCF7-CEA1E2C7C126}"/>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BCD98BDD-4691-E7C8-F436-E21C0179ED52}"/>
              </a:ext>
            </a:extLst>
          </p:cNvPr>
          <p:cNvSpPr>
            <a:spLocks noGrp="1"/>
          </p:cNvSpPr>
          <p:nvPr>
            <p:ph idx="1"/>
          </p:nvPr>
        </p:nvSpPr>
        <p:spPr/>
        <p:txBody>
          <a:bodyPr/>
          <a:lstStyle/>
          <a:p>
            <a:r>
              <a:rPr lang="en-US" dirty="0"/>
              <a:t>In neural networks a loss function quantifies how well the network’s predictions match the actual target values during training</a:t>
            </a:r>
          </a:p>
          <a:p>
            <a:r>
              <a:rPr lang="en-US" dirty="0"/>
              <a:t>Its purpose to to evaluate the performance of the Neural Network and measure how far off the network’s predictions are from the actual target values</a:t>
            </a:r>
          </a:p>
          <a:p>
            <a:r>
              <a:rPr lang="en-US" dirty="0"/>
              <a:t>MSE (Mean Squared Error measures the average squared difference between prediction values and actual values in regression tasks such as this</a:t>
            </a:r>
          </a:p>
          <a:p>
            <a:r>
              <a:rPr lang="en-US" dirty="0"/>
              <a:t>MSE serves to help the loss function evaluate the Neural Network</a:t>
            </a:r>
          </a:p>
          <a:p>
            <a:endParaRPr lang="en-US" dirty="0"/>
          </a:p>
          <a:p>
            <a:endParaRPr lang="en-US" dirty="0"/>
          </a:p>
        </p:txBody>
      </p:sp>
    </p:spTree>
    <p:extLst>
      <p:ext uri="{BB962C8B-B14F-4D97-AF65-F5344CB8AC3E}">
        <p14:creationId xmlns:p14="http://schemas.microsoft.com/office/powerpoint/2010/main" val="3729097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B13E6-439A-6422-450E-4FE1583B2F5A}"/>
              </a:ext>
            </a:extLst>
          </p:cNvPr>
          <p:cNvSpPr>
            <a:spLocks noGrp="1"/>
          </p:cNvSpPr>
          <p:nvPr>
            <p:ph type="title"/>
          </p:nvPr>
        </p:nvSpPr>
        <p:spPr/>
        <p:txBody>
          <a:bodyPr/>
          <a:lstStyle/>
          <a:p>
            <a:r>
              <a:rPr lang="en-US" dirty="0"/>
              <a:t>Backpropagation Process</a:t>
            </a:r>
          </a:p>
        </p:txBody>
      </p:sp>
      <p:sp>
        <p:nvSpPr>
          <p:cNvPr id="3" name="Content Placeholder 2">
            <a:extLst>
              <a:ext uri="{FF2B5EF4-FFF2-40B4-BE49-F238E27FC236}">
                <a16:creationId xmlns:a16="http://schemas.microsoft.com/office/drawing/2014/main" id="{D04B93CD-D01C-5E6E-C5FA-4DEB3FBB41A2}"/>
              </a:ext>
            </a:extLst>
          </p:cNvPr>
          <p:cNvSpPr>
            <a:spLocks noGrp="1"/>
          </p:cNvSpPr>
          <p:nvPr>
            <p:ph idx="1"/>
          </p:nvPr>
        </p:nvSpPr>
        <p:spPr/>
        <p:txBody>
          <a:bodyPr/>
          <a:lstStyle/>
          <a:p>
            <a:r>
              <a:rPr lang="en-US" dirty="0"/>
              <a:t>Backpropagation enables neural networks to learn from data by adjusting their weights and biases bases on the error calculated during the forward propagation process</a:t>
            </a:r>
          </a:p>
          <a:p>
            <a:r>
              <a:rPr lang="en-US" dirty="0"/>
              <a:t>This does the inverse of the forward propagation!</a:t>
            </a:r>
          </a:p>
          <a:p>
            <a:r>
              <a:rPr lang="en-US" dirty="0"/>
              <a:t>Its purpose is to optimize the parameters (weights and biases) so that the network can learn to make accurate predictions or classifications based on the input data</a:t>
            </a:r>
          </a:p>
          <a:p>
            <a:r>
              <a:rPr lang="en-US" dirty="0"/>
              <a:t>This is unlike forward propagation!</a:t>
            </a:r>
          </a:p>
          <a:p>
            <a:r>
              <a:rPr lang="en-US" dirty="0"/>
              <a:t>The purpose of forward propagation is to compute the predictions/outputs from the input data, and It passes through the network’s layers</a:t>
            </a:r>
          </a:p>
        </p:txBody>
      </p:sp>
    </p:spTree>
    <p:extLst>
      <p:ext uri="{BB962C8B-B14F-4D97-AF65-F5344CB8AC3E}">
        <p14:creationId xmlns:p14="http://schemas.microsoft.com/office/powerpoint/2010/main" val="2335958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4661-79AF-90C4-569D-67B21D83B879}"/>
              </a:ext>
            </a:extLst>
          </p:cNvPr>
          <p:cNvSpPr>
            <a:spLocks noGrp="1"/>
          </p:cNvSpPr>
          <p:nvPr>
            <p:ph type="title"/>
          </p:nvPr>
        </p:nvSpPr>
        <p:spPr/>
        <p:txBody>
          <a:bodyPr/>
          <a:lstStyle/>
          <a:p>
            <a:r>
              <a:rPr lang="en-US" dirty="0"/>
              <a:t>Deep Learning Usages</a:t>
            </a:r>
          </a:p>
        </p:txBody>
      </p:sp>
      <p:sp>
        <p:nvSpPr>
          <p:cNvPr id="3" name="Content Placeholder 2">
            <a:extLst>
              <a:ext uri="{FF2B5EF4-FFF2-40B4-BE49-F238E27FC236}">
                <a16:creationId xmlns:a16="http://schemas.microsoft.com/office/drawing/2014/main" id="{B4D1CCB3-DDC8-9898-010D-6596C06CE4E2}"/>
              </a:ext>
            </a:extLst>
          </p:cNvPr>
          <p:cNvSpPr>
            <a:spLocks noGrp="1"/>
          </p:cNvSpPr>
          <p:nvPr>
            <p:ph idx="1"/>
          </p:nvPr>
        </p:nvSpPr>
        <p:spPr/>
        <p:txBody>
          <a:bodyPr/>
          <a:lstStyle/>
          <a:p>
            <a:r>
              <a:rPr lang="en-US" b="1" dirty="0"/>
              <a:t>Convolutional Neural Networks (CNNs) </a:t>
            </a:r>
            <a:r>
              <a:rPr lang="en-US" dirty="0"/>
              <a:t>for grid-like data such as images</a:t>
            </a:r>
          </a:p>
          <a:p>
            <a:pPr lvl="1"/>
            <a:r>
              <a:rPr lang="en-US" dirty="0"/>
              <a:t>Example: </a:t>
            </a:r>
            <a:r>
              <a:rPr lang="en-US" dirty="0" err="1"/>
              <a:t>AlexNet</a:t>
            </a:r>
            <a:r>
              <a:rPr lang="en-US" dirty="0"/>
              <a:t> for ImageNet Classification</a:t>
            </a:r>
          </a:p>
          <a:p>
            <a:r>
              <a:rPr lang="en-US" b="1" dirty="0"/>
              <a:t>Natural Language Processing (NLP) </a:t>
            </a:r>
            <a:r>
              <a:rPr lang="en-US" dirty="0"/>
              <a:t>for Recurrent Neural Networks (RNNs) for sequence data</a:t>
            </a:r>
          </a:p>
          <a:p>
            <a:pPr lvl="1"/>
            <a:r>
              <a:rPr lang="en-US" dirty="0"/>
              <a:t>Example: LSTM networks for language modeling and translation</a:t>
            </a:r>
          </a:p>
          <a:p>
            <a:r>
              <a:rPr lang="en-US" b="1" dirty="0"/>
              <a:t>Generative Models </a:t>
            </a:r>
            <a:r>
              <a:rPr lang="en-US" dirty="0"/>
              <a:t>for Generative Adversarial Networks (GANs) which consist of a generator and a discriminator network</a:t>
            </a:r>
          </a:p>
          <a:p>
            <a:pPr lvl="1"/>
            <a:r>
              <a:rPr lang="en-US" dirty="0"/>
              <a:t>Example: generating realistic images from random noise</a:t>
            </a:r>
          </a:p>
        </p:txBody>
      </p:sp>
    </p:spTree>
    <p:extLst>
      <p:ext uri="{BB962C8B-B14F-4D97-AF65-F5344CB8AC3E}">
        <p14:creationId xmlns:p14="http://schemas.microsoft.com/office/powerpoint/2010/main" val="3278649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AF8F-7E8F-3986-B406-C08D9699DB43}"/>
              </a:ext>
            </a:extLst>
          </p:cNvPr>
          <p:cNvSpPr>
            <a:spLocks noGrp="1"/>
          </p:cNvSpPr>
          <p:nvPr>
            <p:ph type="title"/>
          </p:nvPr>
        </p:nvSpPr>
        <p:spPr/>
        <p:txBody>
          <a:bodyPr/>
          <a:lstStyle/>
          <a:p>
            <a:r>
              <a:rPr lang="en-US" dirty="0"/>
              <a:t>What We Will Learn:</a:t>
            </a:r>
          </a:p>
        </p:txBody>
      </p:sp>
      <p:sp>
        <p:nvSpPr>
          <p:cNvPr id="3" name="Content Placeholder 2">
            <a:extLst>
              <a:ext uri="{FF2B5EF4-FFF2-40B4-BE49-F238E27FC236}">
                <a16:creationId xmlns:a16="http://schemas.microsoft.com/office/drawing/2014/main" id="{91BDB804-AF7B-E23E-B878-996C69517A8D}"/>
              </a:ext>
            </a:extLst>
          </p:cNvPr>
          <p:cNvSpPr>
            <a:spLocks noGrp="1"/>
          </p:cNvSpPr>
          <p:nvPr>
            <p:ph idx="1"/>
          </p:nvPr>
        </p:nvSpPr>
        <p:spPr/>
        <p:txBody>
          <a:bodyPr>
            <a:normAutofit fontScale="92500" lnSpcReduction="10000"/>
          </a:bodyPr>
          <a:lstStyle/>
          <a:p>
            <a:r>
              <a:rPr lang="en-US" dirty="0"/>
              <a:t>Q-Learning Algorithms</a:t>
            </a:r>
          </a:p>
          <a:p>
            <a:pPr marL="560070" lvl="1" indent="-285750">
              <a:buFont typeface="Courier New" panose="02070309020205020404" pitchFamily="49" charset="0"/>
              <a:buChar char="o"/>
            </a:pPr>
            <a:r>
              <a:rPr lang="en-US" dirty="0"/>
              <a:t>Reward shaping </a:t>
            </a:r>
          </a:p>
          <a:p>
            <a:pPr marL="560070" lvl="1" indent="-285750">
              <a:buFont typeface="Courier New" panose="02070309020205020404" pitchFamily="49" charset="0"/>
              <a:buChar char="o"/>
            </a:pPr>
            <a:r>
              <a:rPr lang="en-US" dirty="0"/>
              <a:t>Q-Tables</a:t>
            </a:r>
          </a:p>
          <a:p>
            <a:r>
              <a:rPr lang="en-US" dirty="0"/>
              <a:t>Expert Data and Algorithms</a:t>
            </a:r>
          </a:p>
          <a:p>
            <a:pPr marL="560070" lvl="1" indent="-285750">
              <a:buFont typeface="Courier New" panose="02070309020205020404" pitchFamily="49" charset="0"/>
              <a:buChar char="o"/>
            </a:pPr>
            <a:r>
              <a:rPr lang="en-US" dirty="0"/>
              <a:t>Minimax Algorithm</a:t>
            </a:r>
          </a:p>
          <a:p>
            <a:r>
              <a:rPr lang="en-US" dirty="0"/>
              <a:t>Deep Q-Networks</a:t>
            </a:r>
          </a:p>
          <a:p>
            <a:pPr marL="560070" lvl="1" indent="-285750">
              <a:buFont typeface="Courier New" panose="02070309020205020404" pitchFamily="49" charset="0"/>
              <a:buChar char="o"/>
            </a:pPr>
            <a:r>
              <a:rPr lang="en-US" dirty="0"/>
              <a:t>Q-Learning Update Rule</a:t>
            </a:r>
          </a:p>
          <a:p>
            <a:pPr marL="560070" lvl="1" indent="-285750">
              <a:buFont typeface="Courier New" panose="02070309020205020404" pitchFamily="49" charset="0"/>
              <a:buChar char="o"/>
            </a:pPr>
            <a:r>
              <a:rPr lang="en-US" dirty="0"/>
              <a:t>DQN Equation</a:t>
            </a:r>
          </a:p>
          <a:p>
            <a:r>
              <a:rPr lang="en-US" dirty="0"/>
              <a:t>Deep Q-Learning from Demonstrations</a:t>
            </a:r>
          </a:p>
          <a:p>
            <a:pPr marL="560070" lvl="1" indent="-285750">
              <a:buFont typeface="Courier New" panose="02070309020205020404" pitchFamily="49" charset="0"/>
              <a:buChar char="o"/>
            </a:pPr>
            <a:r>
              <a:rPr lang="en-US" dirty="0"/>
              <a:t>Combining Expert Data and DQNs</a:t>
            </a:r>
          </a:p>
          <a:p>
            <a:endParaRPr lang="en-US" dirty="0"/>
          </a:p>
        </p:txBody>
      </p:sp>
    </p:spTree>
    <p:extLst>
      <p:ext uri="{BB962C8B-B14F-4D97-AF65-F5344CB8AC3E}">
        <p14:creationId xmlns:p14="http://schemas.microsoft.com/office/powerpoint/2010/main" val="32447599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56" name="Freeform: Shape 1435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358" name="Rectangle 14357">
            <a:extLst>
              <a:ext uri="{FF2B5EF4-FFF2-40B4-BE49-F238E27FC236}">
                <a16:creationId xmlns:a16="http://schemas.microsoft.com/office/drawing/2014/main" id="{FDE3B669-D0C6-43C4-9D0E-ED152B12D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86246-A59E-8203-BCC2-BD095EA24EBA}"/>
              </a:ext>
            </a:extLst>
          </p:cNvPr>
          <p:cNvSpPr>
            <a:spLocks noGrp="1"/>
          </p:cNvSpPr>
          <p:nvPr>
            <p:ph type="title"/>
          </p:nvPr>
        </p:nvSpPr>
        <p:spPr>
          <a:xfrm>
            <a:off x="1087347" y="5422789"/>
            <a:ext cx="8888461" cy="706641"/>
          </a:xfrm>
        </p:spPr>
        <p:txBody>
          <a:bodyPr vert="horz" lIns="91440" tIns="45720" rIns="91440" bIns="45720" rtlCol="0" anchor="b">
            <a:normAutofit/>
          </a:bodyPr>
          <a:lstStyle/>
          <a:p>
            <a:r>
              <a:rPr lang="en-US" sz="2800" b="1" kern="1200" dirty="0">
                <a:solidFill>
                  <a:schemeClr val="tx1"/>
                </a:solidFill>
                <a:effectLst/>
                <a:latin typeface="+mj-lt"/>
                <a:ea typeface="+mj-ea"/>
                <a:cs typeface="+mj-cs"/>
              </a:rPr>
              <a:t>GANs Expanded</a:t>
            </a:r>
          </a:p>
        </p:txBody>
      </p:sp>
      <p:pic>
        <p:nvPicPr>
          <p:cNvPr id="14338" name="Picture 2" descr="2110.01442] A review of Generative Adversarial Networks (GANs) and its  applications in a wide variety of disciplines - From Medical to Remote  Sensing">
            <a:extLst>
              <a:ext uri="{FF2B5EF4-FFF2-40B4-BE49-F238E27FC236}">
                <a16:creationId xmlns:a16="http://schemas.microsoft.com/office/drawing/2014/main" id="{D72E4479-FF80-B74C-ADEF-4149D580232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1229"/>
          <a:stretch/>
        </p:blipFill>
        <p:spPr bwMode="auto">
          <a:xfrm>
            <a:off x="-2" y="10"/>
            <a:ext cx="12192002" cy="5148019"/>
          </a:xfrm>
          <a:prstGeom prst="rect">
            <a:avLst/>
          </a:prstGeom>
          <a:noFill/>
          <a:extLst>
            <a:ext uri="{909E8E84-426E-40DD-AFC4-6F175D3DCCD1}">
              <a14:hiddenFill xmlns:a14="http://schemas.microsoft.com/office/drawing/2010/main">
                <a:solidFill>
                  <a:srgbClr val="FFFFFF"/>
                </a:solidFill>
              </a14:hiddenFill>
            </a:ext>
          </a:extLst>
        </p:spPr>
      </p:pic>
      <p:sp>
        <p:nvSpPr>
          <p:cNvPr id="14360" name="Freeform: Shape 14359">
            <a:extLst>
              <a:ext uri="{FF2B5EF4-FFF2-40B4-BE49-F238E27FC236}">
                <a16:creationId xmlns:a16="http://schemas.microsoft.com/office/drawing/2014/main" id="{B75D9F35-775B-4B73-BBB6-176A2E086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1741688"/>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133377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B0E40-ED11-E8D5-39FA-AEED5882B4FE}"/>
              </a:ext>
            </a:extLst>
          </p:cNvPr>
          <p:cNvSpPr>
            <a:spLocks noGrp="1"/>
          </p:cNvSpPr>
          <p:nvPr>
            <p:ph type="title"/>
          </p:nvPr>
        </p:nvSpPr>
        <p:spPr/>
        <p:txBody>
          <a:bodyPr/>
          <a:lstStyle/>
          <a:p>
            <a:r>
              <a:rPr lang="en-US" dirty="0"/>
              <a:t>Practicality of Deep Learning</a:t>
            </a:r>
          </a:p>
        </p:txBody>
      </p:sp>
      <p:sp>
        <p:nvSpPr>
          <p:cNvPr id="3" name="Content Placeholder 2">
            <a:extLst>
              <a:ext uri="{FF2B5EF4-FFF2-40B4-BE49-F238E27FC236}">
                <a16:creationId xmlns:a16="http://schemas.microsoft.com/office/drawing/2014/main" id="{3E74385F-AFB0-D110-9F69-F3FF09481351}"/>
              </a:ext>
            </a:extLst>
          </p:cNvPr>
          <p:cNvSpPr>
            <a:spLocks noGrp="1"/>
          </p:cNvSpPr>
          <p:nvPr>
            <p:ph idx="1"/>
          </p:nvPr>
        </p:nvSpPr>
        <p:spPr/>
        <p:txBody>
          <a:bodyPr/>
          <a:lstStyle/>
          <a:p>
            <a:r>
              <a:rPr lang="en-US" dirty="0"/>
              <a:t>Training Deep Networks:</a:t>
            </a:r>
          </a:p>
          <a:p>
            <a:pPr marL="617220" lvl="1" indent="-342900">
              <a:buFont typeface="+mj-lt"/>
              <a:buAutoNum type="arabicPeriod"/>
            </a:pPr>
            <a:r>
              <a:rPr lang="en-US" dirty="0"/>
              <a:t>Requires large amount of data for effective training</a:t>
            </a:r>
          </a:p>
          <a:p>
            <a:pPr marL="617220" lvl="1" indent="-342900">
              <a:buFont typeface="+mj-lt"/>
              <a:buAutoNum type="arabicPeriod"/>
            </a:pPr>
            <a:r>
              <a:rPr lang="en-US" dirty="0"/>
              <a:t>Utilizes GPUs for parallel processing</a:t>
            </a:r>
          </a:p>
          <a:p>
            <a:pPr marL="617220" lvl="1" indent="-342900">
              <a:buFont typeface="+mj-lt"/>
              <a:buAutoNum type="arabicPeriod"/>
            </a:pPr>
            <a:r>
              <a:rPr lang="en-US" dirty="0"/>
              <a:t>Tend to use regularization techniques like dropout to prevent overfitting</a:t>
            </a:r>
          </a:p>
          <a:p>
            <a:r>
              <a:rPr lang="en-US" dirty="0"/>
              <a:t>Transfer Learning:</a:t>
            </a:r>
          </a:p>
          <a:p>
            <a:pPr marL="617220" lvl="1" indent="-342900">
              <a:buFont typeface="+mj-lt"/>
              <a:buAutoNum type="arabicPeriod"/>
            </a:pPr>
            <a:r>
              <a:rPr lang="en-US" dirty="0"/>
              <a:t>Using pretrained models can allow us to focus on fine-tuning models for our use cases</a:t>
            </a:r>
          </a:p>
          <a:p>
            <a:pPr marL="617220" lvl="1" indent="-342900">
              <a:buFont typeface="+mj-lt"/>
              <a:buAutoNum type="arabicPeriod"/>
            </a:pPr>
            <a:r>
              <a:rPr lang="en-US" dirty="0"/>
              <a:t>Example: Fine-tuning BERT for sentiment analysis</a:t>
            </a:r>
          </a:p>
        </p:txBody>
      </p:sp>
    </p:spTree>
    <p:extLst>
      <p:ext uri="{BB962C8B-B14F-4D97-AF65-F5344CB8AC3E}">
        <p14:creationId xmlns:p14="http://schemas.microsoft.com/office/powerpoint/2010/main" val="9240224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78" name="Freeform: Shape 1537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380" name="Rectangle 1537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BERT Explained: State-of-the-art language model for NLP">
            <a:extLst>
              <a:ext uri="{FF2B5EF4-FFF2-40B4-BE49-F238E27FC236}">
                <a16:creationId xmlns:a16="http://schemas.microsoft.com/office/drawing/2014/main" id="{94C198C4-2A3F-7DA0-D8ED-8923157A3DE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7110" b="-1"/>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5382" name="Rectangle 1538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384" name="Freeform: Shape 1538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447825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0F44-C258-BE65-2DA9-F265A6E27532}"/>
              </a:ext>
            </a:extLst>
          </p:cNvPr>
          <p:cNvSpPr>
            <a:spLocks noGrp="1"/>
          </p:cNvSpPr>
          <p:nvPr>
            <p:ph type="title"/>
          </p:nvPr>
        </p:nvSpPr>
        <p:spPr/>
        <p:txBody>
          <a:bodyPr/>
          <a:lstStyle/>
          <a:p>
            <a:r>
              <a:rPr lang="en-US" dirty="0"/>
              <a:t>What are Deep Q-Networks (DQNs)?</a:t>
            </a:r>
          </a:p>
        </p:txBody>
      </p:sp>
      <p:sp>
        <p:nvSpPr>
          <p:cNvPr id="3" name="Content Placeholder 2">
            <a:extLst>
              <a:ext uri="{FF2B5EF4-FFF2-40B4-BE49-F238E27FC236}">
                <a16:creationId xmlns:a16="http://schemas.microsoft.com/office/drawing/2014/main" id="{70D07B78-1F56-2715-C59D-F8EA98C1A5F9}"/>
              </a:ext>
            </a:extLst>
          </p:cNvPr>
          <p:cNvSpPr>
            <a:spLocks noGrp="1"/>
          </p:cNvSpPr>
          <p:nvPr>
            <p:ph idx="1"/>
          </p:nvPr>
        </p:nvSpPr>
        <p:spPr/>
        <p:txBody>
          <a:bodyPr/>
          <a:lstStyle/>
          <a:p>
            <a:r>
              <a:rPr lang="en-US" dirty="0"/>
              <a:t>DQNs combine Q-Learning with deep neural networks to handle high-dimensional state spaces</a:t>
            </a:r>
          </a:p>
          <a:p>
            <a:r>
              <a:rPr lang="en-US" dirty="0"/>
              <a:t>Objective: uses deep learning to approximate the Q-Value function</a:t>
            </a:r>
          </a:p>
          <a:p>
            <a:r>
              <a:rPr lang="en-US" dirty="0"/>
              <a:t>This will enable reinforcement learning in complex environments</a:t>
            </a:r>
          </a:p>
        </p:txBody>
      </p:sp>
    </p:spTree>
    <p:extLst>
      <p:ext uri="{BB962C8B-B14F-4D97-AF65-F5344CB8AC3E}">
        <p14:creationId xmlns:p14="http://schemas.microsoft.com/office/powerpoint/2010/main" val="22060983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3AB5-89BF-AC46-6CFE-F644D29F8D25}"/>
              </a:ext>
            </a:extLst>
          </p:cNvPr>
          <p:cNvSpPr>
            <a:spLocks noGrp="1"/>
          </p:cNvSpPr>
          <p:nvPr>
            <p:ph type="title"/>
          </p:nvPr>
        </p:nvSpPr>
        <p:spPr/>
        <p:txBody>
          <a:bodyPr/>
          <a:lstStyle/>
          <a:p>
            <a:r>
              <a:rPr lang="en-US" dirty="0"/>
              <a:t>Key Concepts of DQNs</a:t>
            </a:r>
          </a:p>
        </p:txBody>
      </p:sp>
      <p:sp>
        <p:nvSpPr>
          <p:cNvPr id="3" name="Content Placeholder 2">
            <a:extLst>
              <a:ext uri="{FF2B5EF4-FFF2-40B4-BE49-F238E27FC236}">
                <a16:creationId xmlns:a16="http://schemas.microsoft.com/office/drawing/2014/main" id="{0951D766-4965-3320-EDC2-E7DDF439B9C8}"/>
              </a:ext>
            </a:extLst>
          </p:cNvPr>
          <p:cNvSpPr>
            <a:spLocks noGrp="1"/>
          </p:cNvSpPr>
          <p:nvPr>
            <p:ph idx="1"/>
          </p:nvPr>
        </p:nvSpPr>
        <p:spPr/>
        <p:txBody>
          <a:bodyPr/>
          <a:lstStyle/>
          <a:p>
            <a:r>
              <a:rPr lang="en-US" dirty="0"/>
              <a:t>Q-Learning is a model free reinforcement learning algorithm for learning optimal policies</a:t>
            </a:r>
          </a:p>
          <a:p>
            <a:r>
              <a:rPr lang="en-US" dirty="0"/>
              <a:t>Deep Neural Networks utilize deep learning to approximate the Q-Value function</a:t>
            </a:r>
          </a:p>
        </p:txBody>
      </p:sp>
    </p:spTree>
    <p:extLst>
      <p:ext uri="{BB962C8B-B14F-4D97-AF65-F5344CB8AC3E}">
        <p14:creationId xmlns:p14="http://schemas.microsoft.com/office/powerpoint/2010/main" val="16586240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5BFB-9A5D-6881-965C-C94C664639D7}"/>
              </a:ext>
            </a:extLst>
          </p:cNvPr>
          <p:cNvSpPr>
            <a:spLocks noGrp="1"/>
          </p:cNvSpPr>
          <p:nvPr>
            <p:ph type="title"/>
          </p:nvPr>
        </p:nvSpPr>
        <p:spPr/>
        <p:txBody>
          <a:bodyPr/>
          <a:lstStyle/>
          <a:p>
            <a:r>
              <a:rPr lang="en-US" dirty="0"/>
              <a:t>Brief History of Deep Q-Learning</a:t>
            </a:r>
          </a:p>
        </p:txBody>
      </p:sp>
      <p:sp>
        <p:nvSpPr>
          <p:cNvPr id="3" name="Content Placeholder 2">
            <a:extLst>
              <a:ext uri="{FF2B5EF4-FFF2-40B4-BE49-F238E27FC236}">
                <a16:creationId xmlns:a16="http://schemas.microsoft.com/office/drawing/2014/main" id="{2C8E282C-3E86-2C0C-6CFF-B4AED3C95CBC}"/>
              </a:ext>
            </a:extLst>
          </p:cNvPr>
          <p:cNvSpPr>
            <a:spLocks noGrp="1"/>
          </p:cNvSpPr>
          <p:nvPr>
            <p:ph idx="1"/>
          </p:nvPr>
        </p:nvSpPr>
        <p:spPr/>
        <p:txBody>
          <a:bodyPr/>
          <a:lstStyle/>
          <a:p>
            <a:r>
              <a:rPr lang="en-US" dirty="0"/>
              <a:t>Early 2010s – initial exploration and development of DQNs by DeepMind in the </a:t>
            </a:r>
          </a:p>
          <a:p>
            <a:r>
              <a:rPr lang="en-US" dirty="0"/>
              <a:t>“Nature Paper (2015)” is known as the breakthrough publication for DQNs which demonstrated its success in Atari 2600 games</a:t>
            </a:r>
          </a:p>
          <a:p>
            <a:r>
              <a:rPr lang="en-US" dirty="0"/>
              <a:t>DeepMind Sparked significant interest and further research in deep reinforcement learning</a:t>
            </a:r>
          </a:p>
        </p:txBody>
      </p:sp>
    </p:spTree>
    <p:extLst>
      <p:ext uri="{BB962C8B-B14F-4D97-AF65-F5344CB8AC3E}">
        <p14:creationId xmlns:p14="http://schemas.microsoft.com/office/powerpoint/2010/main" val="41092631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EC2F-1578-99C1-FCE8-DA8D9B77B43D}"/>
              </a:ext>
            </a:extLst>
          </p:cNvPr>
          <p:cNvSpPr>
            <a:spLocks noGrp="1"/>
          </p:cNvSpPr>
          <p:nvPr>
            <p:ph type="title"/>
          </p:nvPr>
        </p:nvSpPr>
        <p:spPr/>
        <p:txBody>
          <a:bodyPr/>
          <a:lstStyle/>
          <a:p>
            <a:r>
              <a:rPr lang="en-US" dirty="0"/>
              <a:t>DQN Architecture Components</a:t>
            </a:r>
          </a:p>
        </p:txBody>
      </p:sp>
      <p:sp>
        <p:nvSpPr>
          <p:cNvPr id="3" name="Content Placeholder 2">
            <a:extLst>
              <a:ext uri="{FF2B5EF4-FFF2-40B4-BE49-F238E27FC236}">
                <a16:creationId xmlns:a16="http://schemas.microsoft.com/office/drawing/2014/main" id="{6449F983-A900-5E15-2066-DFB036AD5762}"/>
              </a:ext>
            </a:extLst>
          </p:cNvPr>
          <p:cNvSpPr>
            <a:spLocks noGrp="1"/>
          </p:cNvSpPr>
          <p:nvPr>
            <p:ph idx="1"/>
          </p:nvPr>
        </p:nvSpPr>
        <p:spPr/>
        <p:txBody>
          <a:bodyPr/>
          <a:lstStyle/>
          <a:p>
            <a:r>
              <a:rPr lang="en-US" dirty="0"/>
              <a:t>Neural Network Architecture</a:t>
            </a:r>
          </a:p>
          <a:p>
            <a:pPr marL="560070" lvl="1" indent="-285750">
              <a:buFont typeface="Courier New" panose="02070309020205020404" pitchFamily="49" charset="0"/>
              <a:buChar char="o"/>
            </a:pPr>
            <a:r>
              <a:rPr lang="en-US" dirty="0"/>
              <a:t>Typically consists of convolutional (CNNs) and fully connected layers</a:t>
            </a:r>
          </a:p>
          <a:p>
            <a:r>
              <a:rPr lang="en-US" dirty="0"/>
              <a:t>State Representation</a:t>
            </a:r>
          </a:p>
          <a:p>
            <a:pPr marL="560070" lvl="1" indent="-285750">
              <a:buFont typeface="Courier New" panose="02070309020205020404" pitchFamily="49" charset="0"/>
              <a:buChar char="o"/>
            </a:pPr>
            <a:r>
              <a:rPr lang="en-US" dirty="0"/>
              <a:t>Input layer receives state observations as input such as pixels from game frames</a:t>
            </a:r>
          </a:p>
          <a:p>
            <a:r>
              <a:rPr lang="en-US" dirty="0"/>
              <a:t>Action-Value Estimation</a:t>
            </a:r>
          </a:p>
          <a:p>
            <a:pPr marL="560070" lvl="1" indent="-285750">
              <a:buFont typeface="Courier New" panose="02070309020205020404" pitchFamily="49" charset="0"/>
              <a:buChar char="o"/>
            </a:pPr>
            <a:r>
              <a:rPr lang="en-US" dirty="0"/>
              <a:t>Output layer predicts Q-Values for each possible action</a:t>
            </a:r>
          </a:p>
        </p:txBody>
      </p:sp>
    </p:spTree>
    <p:extLst>
      <p:ext uri="{BB962C8B-B14F-4D97-AF65-F5344CB8AC3E}">
        <p14:creationId xmlns:p14="http://schemas.microsoft.com/office/powerpoint/2010/main" val="1825566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0E4C1DE9-5E1B-46E3-BA0E-821C13342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C2C39-B043-FFBF-35C0-0073476DDE35}"/>
              </a:ext>
            </a:extLst>
          </p:cNvPr>
          <p:cNvSpPr>
            <a:spLocks noGrp="1"/>
          </p:cNvSpPr>
          <p:nvPr>
            <p:ph type="title"/>
          </p:nvPr>
        </p:nvSpPr>
        <p:spPr>
          <a:xfrm>
            <a:off x="1077362" y="720435"/>
            <a:ext cx="3188106" cy="1507375"/>
          </a:xfrm>
        </p:spPr>
        <p:txBody>
          <a:bodyPr>
            <a:normAutofit/>
          </a:bodyPr>
          <a:lstStyle/>
          <a:p>
            <a:pPr>
              <a:lnSpc>
                <a:spcPct val="100000"/>
              </a:lnSpc>
            </a:pPr>
            <a:r>
              <a:rPr lang="en-US" sz="3000"/>
              <a:t>Deep Q-Learning Algorithm</a:t>
            </a:r>
          </a:p>
        </p:txBody>
      </p:sp>
      <p:sp>
        <p:nvSpPr>
          <p:cNvPr id="3" name="Content Placeholder 2">
            <a:extLst>
              <a:ext uri="{FF2B5EF4-FFF2-40B4-BE49-F238E27FC236}">
                <a16:creationId xmlns:a16="http://schemas.microsoft.com/office/drawing/2014/main" id="{3F8C9DE0-2C6D-433B-5A66-692C8DE04A6D}"/>
              </a:ext>
            </a:extLst>
          </p:cNvPr>
          <p:cNvSpPr>
            <a:spLocks noGrp="1"/>
          </p:cNvSpPr>
          <p:nvPr>
            <p:ph idx="1"/>
          </p:nvPr>
        </p:nvSpPr>
        <p:spPr>
          <a:xfrm>
            <a:off x="1077362" y="2434974"/>
            <a:ext cx="3188106" cy="3505855"/>
          </a:xfrm>
        </p:spPr>
        <p:txBody>
          <a:bodyPr>
            <a:normAutofit/>
          </a:bodyPr>
          <a:lstStyle/>
          <a:p>
            <a:r>
              <a:rPr lang="en-US" dirty="0"/>
              <a:t>Experience Replay stores experiences (state, action, reward, next state) in a replay buffer to break correlations and improve learning stability</a:t>
            </a:r>
          </a:p>
          <a:p>
            <a:r>
              <a:rPr lang="en-US" dirty="0"/>
              <a:t>Target Network is used to stabilize training by fixing Q-Value estimation during updates</a:t>
            </a:r>
          </a:p>
        </p:txBody>
      </p:sp>
      <p:pic>
        <p:nvPicPr>
          <p:cNvPr id="16386" name="Picture 2" descr="Quantum compiling by deep reinforcement learning | Communications Physics">
            <a:extLst>
              <a:ext uri="{FF2B5EF4-FFF2-40B4-BE49-F238E27FC236}">
                <a16:creationId xmlns:a16="http://schemas.microsoft.com/office/drawing/2014/main" id="{56E6C4B5-6B54-8317-823F-81FC2FCBA8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1351" y="893619"/>
            <a:ext cx="4533287" cy="1665982"/>
          </a:xfrm>
          <a:prstGeom prst="rect">
            <a:avLst/>
          </a:prstGeom>
          <a:noFill/>
          <a:extLst>
            <a:ext uri="{909E8E84-426E-40DD-AFC4-6F175D3DCCD1}">
              <a14:hiddenFill xmlns:a14="http://schemas.microsoft.com/office/drawing/2010/main">
                <a:solidFill>
                  <a:srgbClr val="FFFFFF"/>
                </a:solidFill>
              </a14:hiddenFill>
            </a:ext>
          </a:extLst>
        </p:spPr>
      </p:pic>
      <p:sp>
        <p:nvSpPr>
          <p:cNvPr id="16393" name="Freeform: Shape 16392">
            <a:extLst>
              <a:ext uri="{FF2B5EF4-FFF2-40B4-BE49-F238E27FC236}">
                <a16:creationId xmlns:a16="http://schemas.microsoft.com/office/drawing/2014/main" id="{B61752EE-2019-48E4-B891-13C83EDC0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53435" y="-25387"/>
            <a:ext cx="3426280" cy="3477937"/>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95" name="Rectangle 16394">
            <a:extLst>
              <a:ext uri="{FF2B5EF4-FFF2-40B4-BE49-F238E27FC236}">
                <a16:creationId xmlns:a16="http://schemas.microsoft.com/office/drawing/2014/main" id="{107D3F89-C58A-45F7-8E26-2B6B48112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735837" y="3400142"/>
            <a:ext cx="3429000" cy="3484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7" name="Rectangle 16396">
            <a:extLst>
              <a:ext uri="{FF2B5EF4-FFF2-40B4-BE49-F238E27FC236}">
                <a16:creationId xmlns:a16="http://schemas.microsoft.com/office/drawing/2014/main" id="{5C542152-E969-4F41-AFD8-4B5354BE5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55042" y="3400619"/>
            <a:ext cx="3429945" cy="3484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9" name="Rectangle 34">
            <a:extLst>
              <a:ext uri="{FF2B5EF4-FFF2-40B4-BE49-F238E27FC236}">
                <a16:creationId xmlns:a16="http://schemas.microsoft.com/office/drawing/2014/main" id="{C2EDDE5C-FB26-46E8-9F4C-3548CC15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735091" y="3401091"/>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04355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E40A-0B71-5B93-5EB8-9BB04005EFB5}"/>
              </a:ext>
            </a:extLst>
          </p:cNvPr>
          <p:cNvSpPr>
            <a:spLocks noGrp="1"/>
          </p:cNvSpPr>
          <p:nvPr>
            <p:ph type="title"/>
          </p:nvPr>
        </p:nvSpPr>
        <p:spPr/>
        <p:txBody>
          <a:bodyPr/>
          <a:lstStyle/>
          <a:p>
            <a:r>
              <a:rPr lang="en-US" dirty="0"/>
              <a:t>Training Process for DQNs</a:t>
            </a:r>
          </a:p>
        </p:txBody>
      </p:sp>
      <p:sp>
        <p:nvSpPr>
          <p:cNvPr id="3" name="Content Placeholder 2">
            <a:extLst>
              <a:ext uri="{FF2B5EF4-FFF2-40B4-BE49-F238E27FC236}">
                <a16:creationId xmlns:a16="http://schemas.microsoft.com/office/drawing/2014/main" id="{3094BFFF-FDA8-E063-AD26-442024AD6287}"/>
              </a:ext>
            </a:extLst>
          </p:cNvPr>
          <p:cNvSpPr>
            <a:spLocks noGrp="1"/>
          </p:cNvSpPr>
          <p:nvPr>
            <p:ph idx="1"/>
          </p:nvPr>
        </p:nvSpPr>
        <p:spPr/>
        <p:txBody>
          <a:bodyPr/>
          <a:lstStyle/>
          <a:p>
            <a:r>
              <a:rPr lang="en-US" dirty="0"/>
              <a:t>Initialization: Initialize the neural network weights randomly.</a:t>
            </a:r>
          </a:p>
          <a:p>
            <a:r>
              <a:rPr lang="en-US" dirty="0"/>
              <a:t>Action Selection: Use an exploration-exploitation strategy (e.g., </a:t>
            </a:r>
            <a:r>
              <a:rPr lang="el-GR" dirty="0"/>
              <a:t>ε-</a:t>
            </a:r>
            <a:r>
              <a:rPr lang="en-US" dirty="0"/>
              <a:t>greedy) to select actions.</a:t>
            </a:r>
          </a:p>
          <a:p>
            <a:r>
              <a:rPr lang="en-US" dirty="0"/>
              <a:t>Experience Replay: Sample mini-batches from the replay buffer to train the network.</a:t>
            </a:r>
          </a:p>
          <a:p>
            <a:r>
              <a:rPr lang="en-US" dirty="0"/>
              <a:t>Loss Calculation: Compute the loss using the Bellman equation and gradient descent.</a:t>
            </a:r>
          </a:p>
          <a:p>
            <a:r>
              <a:rPr lang="en-US" dirty="0"/>
              <a:t>Update Target Network: Periodically update the target network weights with the current Q-Network weights.</a:t>
            </a:r>
          </a:p>
        </p:txBody>
      </p:sp>
    </p:spTree>
    <p:extLst>
      <p:ext uri="{BB962C8B-B14F-4D97-AF65-F5344CB8AC3E}">
        <p14:creationId xmlns:p14="http://schemas.microsoft.com/office/powerpoint/2010/main" val="26464054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E7934-9E59-F301-DA6C-27314764A681}"/>
              </a:ext>
            </a:extLst>
          </p:cNvPr>
          <p:cNvSpPr>
            <a:spLocks noGrp="1"/>
          </p:cNvSpPr>
          <p:nvPr>
            <p:ph type="title"/>
          </p:nvPr>
        </p:nvSpPr>
        <p:spPr/>
        <p:txBody>
          <a:bodyPr/>
          <a:lstStyle/>
          <a:p>
            <a:r>
              <a:rPr lang="en-US" dirty="0"/>
              <a:t>What is Batch Size and Minibatch? </a:t>
            </a:r>
          </a:p>
        </p:txBody>
      </p:sp>
      <p:sp>
        <p:nvSpPr>
          <p:cNvPr id="3" name="Content Placeholder 2">
            <a:extLst>
              <a:ext uri="{FF2B5EF4-FFF2-40B4-BE49-F238E27FC236}">
                <a16:creationId xmlns:a16="http://schemas.microsoft.com/office/drawing/2014/main" id="{16F61EEE-93B8-E25A-776C-906214A4E682}"/>
              </a:ext>
            </a:extLst>
          </p:cNvPr>
          <p:cNvSpPr>
            <a:spLocks noGrp="1"/>
          </p:cNvSpPr>
          <p:nvPr>
            <p:ph idx="1"/>
          </p:nvPr>
        </p:nvSpPr>
        <p:spPr/>
        <p:txBody>
          <a:bodyPr/>
          <a:lstStyle/>
          <a:p>
            <a:r>
              <a:rPr lang="en-US" dirty="0"/>
              <a:t>Batch size refers to the number of training examples utilized in one forward and backward pass. </a:t>
            </a:r>
          </a:p>
          <a:p>
            <a:pPr lvl="1"/>
            <a:r>
              <a:rPr lang="en-US" dirty="0"/>
              <a:t>The choice of batch size is a crucial hyperparameter in the training of neural networks and can significantly impact the performance and convergence of the model</a:t>
            </a:r>
          </a:p>
          <a:p>
            <a:r>
              <a:rPr lang="en-US" dirty="0"/>
              <a:t>A mini-batch is a subset of the training data used to compute the gradient and update the model's parameters in one iteration. </a:t>
            </a:r>
          </a:p>
          <a:p>
            <a:pPr lvl="1"/>
            <a:r>
              <a:rPr lang="en-US" dirty="0"/>
              <a:t>Mini-batches allow for efficient training by leveraging the parallelism of modern hardware (such as GPUs) and improving the convergence rate of the learning algorithm</a:t>
            </a:r>
          </a:p>
        </p:txBody>
      </p:sp>
    </p:spTree>
    <p:extLst>
      <p:ext uri="{BB962C8B-B14F-4D97-AF65-F5344CB8AC3E}">
        <p14:creationId xmlns:p14="http://schemas.microsoft.com/office/powerpoint/2010/main" val="4185345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CE4A77-67C8-12A7-F4FE-7B40A9871299}"/>
              </a:ext>
            </a:extLst>
          </p:cNvPr>
          <p:cNvPicPr>
            <a:picLocks noChangeAspect="1"/>
          </p:cNvPicPr>
          <p:nvPr/>
        </p:nvPicPr>
        <p:blipFill rotWithShape="1">
          <a:blip r:embed="rId2"/>
          <a:srcRect b="625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DDA7304-B265-EFB3-87D1-FB05EC1B0F5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Haley Dozier!</a:t>
            </a:r>
          </a:p>
        </p:txBody>
      </p:sp>
    </p:spTree>
    <p:extLst>
      <p:ext uri="{BB962C8B-B14F-4D97-AF65-F5344CB8AC3E}">
        <p14:creationId xmlns:p14="http://schemas.microsoft.com/office/powerpoint/2010/main" val="5604175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4D58E-D829-23DB-C706-A358C7315DE6}"/>
              </a:ext>
            </a:extLst>
          </p:cNvPr>
          <p:cNvSpPr>
            <a:spLocks noGrp="1"/>
          </p:cNvSpPr>
          <p:nvPr>
            <p:ph type="title"/>
          </p:nvPr>
        </p:nvSpPr>
        <p:spPr/>
        <p:txBody>
          <a:bodyPr/>
          <a:lstStyle/>
          <a:p>
            <a:r>
              <a:rPr lang="en-US" dirty="0"/>
              <a:t>Importance of Batch Size and Mini-Batch…</a:t>
            </a:r>
          </a:p>
        </p:txBody>
      </p:sp>
      <p:sp>
        <p:nvSpPr>
          <p:cNvPr id="3" name="Content Placeholder 2">
            <a:extLst>
              <a:ext uri="{FF2B5EF4-FFF2-40B4-BE49-F238E27FC236}">
                <a16:creationId xmlns:a16="http://schemas.microsoft.com/office/drawing/2014/main" id="{DB828F3C-F17C-2389-4387-DE93F346673B}"/>
              </a:ext>
            </a:extLst>
          </p:cNvPr>
          <p:cNvSpPr>
            <a:spLocks noGrp="1"/>
          </p:cNvSpPr>
          <p:nvPr>
            <p:ph idx="1"/>
          </p:nvPr>
        </p:nvSpPr>
        <p:spPr/>
        <p:txBody>
          <a:bodyPr>
            <a:normAutofit lnSpcReduction="10000"/>
          </a:bodyPr>
          <a:lstStyle/>
          <a:p>
            <a:r>
              <a:rPr lang="en-US" dirty="0"/>
              <a:t>Using mini-batches helps in efficiently utilizing computational resources. </a:t>
            </a:r>
          </a:p>
          <a:p>
            <a:r>
              <a:rPr lang="en-US" dirty="0"/>
              <a:t>By processing multiple examples simultaneously, the training can take advantage of hardware accelerations</a:t>
            </a:r>
          </a:p>
          <a:p>
            <a:r>
              <a:rPr lang="en-US" dirty="0"/>
              <a:t>Mini-batches provide a good trade-off between the noise and the stability of Batch Gradient Descent. They ensure that the updates are not too noisy, which can help in achieving faster convergence</a:t>
            </a:r>
          </a:p>
          <a:p>
            <a:r>
              <a:rPr lang="en-US" dirty="0"/>
              <a:t>The noise introduced by mini-batches can help in preventing overfitting, as the model does not get too accustomed to the training data. </a:t>
            </a:r>
          </a:p>
          <a:p>
            <a:r>
              <a:rPr lang="en-US" dirty="0"/>
              <a:t>This can improve the generalization capabilities of the model</a:t>
            </a:r>
          </a:p>
        </p:txBody>
      </p:sp>
    </p:spTree>
    <p:extLst>
      <p:ext uri="{BB962C8B-B14F-4D97-AF65-F5344CB8AC3E}">
        <p14:creationId xmlns:p14="http://schemas.microsoft.com/office/powerpoint/2010/main" val="15418976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1E84-E150-3B43-B3E6-F746EEBADE18}"/>
              </a:ext>
            </a:extLst>
          </p:cNvPr>
          <p:cNvSpPr>
            <a:spLocks noGrp="1"/>
          </p:cNvSpPr>
          <p:nvPr>
            <p:ph type="title"/>
          </p:nvPr>
        </p:nvSpPr>
        <p:spPr/>
        <p:txBody>
          <a:bodyPr/>
          <a:lstStyle/>
          <a:p>
            <a:r>
              <a:rPr lang="en-US" dirty="0"/>
              <a:t>Applications of DQNs</a:t>
            </a:r>
          </a:p>
        </p:txBody>
      </p:sp>
      <p:sp>
        <p:nvSpPr>
          <p:cNvPr id="3" name="Content Placeholder 2">
            <a:extLst>
              <a:ext uri="{FF2B5EF4-FFF2-40B4-BE49-F238E27FC236}">
                <a16:creationId xmlns:a16="http://schemas.microsoft.com/office/drawing/2014/main" id="{3EED72C3-A861-D702-A2E6-4C9BCAD4B9FA}"/>
              </a:ext>
            </a:extLst>
          </p:cNvPr>
          <p:cNvSpPr>
            <a:spLocks noGrp="1"/>
          </p:cNvSpPr>
          <p:nvPr>
            <p:ph idx="1"/>
          </p:nvPr>
        </p:nvSpPr>
        <p:spPr/>
        <p:txBody>
          <a:bodyPr/>
          <a:lstStyle/>
          <a:p>
            <a:r>
              <a:rPr lang="en-US" dirty="0"/>
              <a:t>Atari Games and Other Game-Playing Capabilities</a:t>
            </a:r>
          </a:p>
          <a:p>
            <a:pPr marL="560070" lvl="1" indent="-285750">
              <a:buFont typeface="Courier New" panose="02070309020205020404" pitchFamily="49" charset="0"/>
              <a:buChar char="o"/>
            </a:pPr>
            <a:r>
              <a:rPr lang="en-US" dirty="0"/>
              <a:t>Example: DeepMind’s DQN playing Breakout, Space Invaders, and Pong</a:t>
            </a:r>
          </a:p>
          <a:p>
            <a:r>
              <a:rPr lang="en-US" dirty="0"/>
              <a:t>Robotics and Control Systems</a:t>
            </a:r>
          </a:p>
          <a:p>
            <a:pPr marL="560070" lvl="1" indent="-285750">
              <a:buFont typeface="Courier New" panose="02070309020205020404" pitchFamily="49" charset="0"/>
              <a:buChar char="o"/>
            </a:pPr>
            <a:r>
              <a:rPr lang="en-US" dirty="0"/>
              <a:t>Example: autonomous navigation in complex environments</a:t>
            </a:r>
          </a:p>
          <a:p>
            <a:pPr marL="560070" lvl="1" indent="-285750">
              <a:buFont typeface="Courier New" panose="02070309020205020404" pitchFamily="49" charset="0"/>
              <a:buChar char="o"/>
            </a:pPr>
            <a:r>
              <a:rPr lang="en-US" dirty="0"/>
              <a:t>Example: robotic arm task automation using visual input</a:t>
            </a:r>
          </a:p>
          <a:p>
            <a:r>
              <a:rPr lang="en-US" dirty="0"/>
              <a:t>Finance and Trading</a:t>
            </a:r>
          </a:p>
          <a:p>
            <a:pPr marL="560070" lvl="1" indent="-285750">
              <a:buFont typeface="Courier New" panose="02070309020205020404" pitchFamily="49" charset="0"/>
              <a:buChar char="o"/>
            </a:pPr>
            <a:r>
              <a:rPr lang="en-US" dirty="0"/>
              <a:t>Example: portfolio management system to optimize trading strategies</a:t>
            </a:r>
          </a:p>
        </p:txBody>
      </p:sp>
    </p:spTree>
    <p:extLst>
      <p:ext uri="{BB962C8B-B14F-4D97-AF65-F5344CB8AC3E}">
        <p14:creationId xmlns:p14="http://schemas.microsoft.com/office/powerpoint/2010/main" val="11075843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33AD-7CE9-7B5F-D34B-E136358AE98B}"/>
              </a:ext>
            </a:extLst>
          </p:cNvPr>
          <p:cNvSpPr>
            <a:spLocks noGrp="1"/>
          </p:cNvSpPr>
          <p:nvPr>
            <p:ph type="title"/>
          </p:nvPr>
        </p:nvSpPr>
        <p:spPr/>
        <p:txBody>
          <a:bodyPr/>
          <a:lstStyle/>
          <a:p>
            <a:r>
              <a:rPr lang="en-US" dirty="0"/>
              <a:t>Drawbacks of DQNs</a:t>
            </a:r>
          </a:p>
        </p:txBody>
      </p:sp>
      <p:sp>
        <p:nvSpPr>
          <p:cNvPr id="3" name="Content Placeholder 2">
            <a:extLst>
              <a:ext uri="{FF2B5EF4-FFF2-40B4-BE49-F238E27FC236}">
                <a16:creationId xmlns:a16="http://schemas.microsoft.com/office/drawing/2014/main" id="{C18B46F1-0BF9-208B-C317-340A38780A85}"/>
              </a:ext>
            </a:extLst>
          </p:cNvPr>
          <p:cNvSpPr>
            <a:spLocks noGrp="1"/>
          </p:cNvSpPr>
          <p:nvPr>
            <p:ph idx="1"/>
          </p:nvPr>
        </p:nvSpPr>
        <p:spPr/>
        <p:txBody>
          <a:bodyPr/>
          <a:lstStyle/>
          <a:p>
            <a:r>
              <a:rPr lang="en-US" dirty="0"/>
              <a:t>Tailoring Sample Efficiency: Learning effectively from limited experience</a:t>
            </a:r>
          </a:p>
          <a:p>
            <a:r>
              <a:rPr lang="en-US" dirty="0"/>
              <a:t>Generalization: Ensuring policies generalize well across difference environments</a:t>
            </a:r>
          </a:p>
          <a:p>
            <a:r>
              <a:rPr lang="en-US" dirty="0"/>
              <a:t>Exploration-Exploitation Trade-Off: Balancing exploration vs. exploitation</a:t>
            </a:r>
          </a:p>
        </p:txBody>
      </p:sp>
    </p:spTree>
    <p:extLst>
      <p:ext uri="{BB962C8B-B14F-4D97-AF65-F5344CB8AC3E}">
        <p14:creationId xmlns:p14="http://schemas.microsoft.com/office/powerpoint/2010/main" val="10064295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2C48-19A4-021E-E0FD-B61F24FBD947}"/>
              </a:ext>
            </a:extLst>
          </p:cNvPr>
          <p:cNvSpPr>
            <a:spLocks noGrp="1"/>
          </p:cNvSpPr>
          <p:nvPr>
            <p:ph type="title"/>
          </p:nvPr>
        </p:nvSpPr>
        <p:spPr/>
        <p:txBody>
          <a:bodyPr/>
          <a:lstStyle/>
          <a:p>
            <a:r>
              <a:rPr lang="en-US" dirty="0"/>
              <a:t>Summary of DQNs</a:t>
            </a:r>
          </a:p>
        </p:txBody>
      </p:sp>
      <p:sp>
        <p:nvSpPr>
          <p:cNvPr id="3" name="Content Placeholder 2">
            <a:extLst>
              <a:ext uri="{FF2B5EF4-FFF2-40B4-BE49-F238E27FC236}">
                <a16:creationId xmlns:a16="http://schemas.microsoft.com/office/drawing/2014/main" id="{606CFB17-E475-247B-AFD7-5C554BB77B11}"/>
              </a:ext>
            </a:extLst>
          </p:cNvPr>
          <p:cNvSpPr>
            <a:spLocks noGrp="1"/>
          </p:cNvSpPr>
          <p:nvPr>
            <p:ph idx="1"/>
          </p:nvPr>
        </p:nvSpPr>
        <p:spPr/>
        <p:txBody>
          <a:bodyPr/>
          <a:lstStyle/>
          <a:p>
            <a:r>
              <a:rPr lang="en-US" dirty="0"/>
              <a:t>What is a DQN?</a:t>
            </a:r>
          </a:p>
          <a:p>
            <a:pPr marL="560070" lvl="1" indent="-285750">
              <a:buFont typeface="Courier New" panose="02070309020205020404" pitchFamily="49" charset="0"/>
              <a:buChar char="o"/>
            </a:pPr>
            <a:r>
              <a:rPr lang="en-US" dirty="0"/>
              <a:t>A powerful approach in reinforcement learning that uses deep neural networks to handle complex decision-making tasks</a:t>
            </a:r>
          </a:p>
          <a:p>
            <a:r>
              <a:rPr lang="en-US" dirty="0"/>
              <a:t>What are applications of DQNs?</a:t>
            </a:r>
          </a:p>
          <a:p>
            <a:pPr marL="560070" lvl="1" indent="-285750">
              <a:buFont typeface="Courier New" panose="02070309020205020404" pitchFamily="49" charset="0"/>
              <a:buChar char="o"/>
            </a:pPr>
            <a:r>
              <a:rPr lang="en-US" dirty="0"/>
              <a:t>We can use DQNs in a wide range of applications such as game-play optimization, autonomous systems, and more</a:t>
            </a:r>
          </a:p>
          <a:p>
            <a:pPr lvl="1"/>
            <a:endParaRPr lang="en-US" dirty="0"/>
          </a:p>
          <a:p>
            <a:pPr marL="0" indent="0">
              <a:buNone/>
            </a:pPr>
            <a:endParaRPr lang="en-US" dirty="0"/>
          </a:p>
        </p:txBody>
      </p:sp>
    </p:spTree>
    <p:extLst>
      <p:ext uri="{BB962C8B-B14F-4D97-AF65-F5344CB8AC3E}">
        <p14:creationId xmlns:p14="http://schemas.microsoft.com/office/powerpoint/2010/main" val="10199916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B5D08-1130-3BD7-EADE-083C4E2F2E56}"/>
              </a:ext>
            </a:extLst>
          </p:cNvPr>
          <p:cNvSpPr>
            <a:spLocks noGrp="1"/>
          </p:cNvSpPr>
          <p:nvPr>
            <p:ph type="title"/>
          </p:nvPr>
        </p:nvSpPr>
        <p:spPr/>
        <p:txBody>
          <a:bodyPr/>
          <a:lstStyle/>
          <a:p>
            <a:r>
              <a:rPr lang="en-US" dirty="0"/>
              <a:t>Overview of Double Deep Q-Learning</a:t>
            </a:r>
          </a:p>
        </p:txBody>
      </p:sp>
      <p:sp>
        <p:nvSpPr>
          <p:cNvPr id="3" name="Content Placeholder 2">
            <a:extLst>
              <a:ext uri="{FF2B5EF4-FFF2-40B4-BE49-F238E27FC236}">
                <a16:creationId xmlns:a16="http://schemas.microsoft.com/office/drawing/2014/main" id="{F91F4174-6ED2-6FCE-7792-6792CBDADCFB}"/>
              </a:ext>
            </a:extLst>
          </p:cNvPr>
          <p:cNvSpPr>
            <a:spLocks noGrp="1"/>
          </p:cNvSpPr>
          <p:nvPr>
            <p:ph idx="1"/>
          </p:nvPr>
        </p:nvSpPr>
        <p:spPr/>
        <p:txBody>
          <a:bodyPr/>
          <a:lstStyle/>
          <a:p>
            <a:r>
              <a:rPr lang="en-US" dirty="0"/>
              <a:t>Double deep Q-Learning was proposed as a solution to overestimation bias in Q-Learning. </a:t>
            </a:r>
          </a:p>
          <a:p>
            <a:r>
              <a:rPr lang="en-US" dirty="0"/>
              <a:t>The concept involves decoupling the action selection from the action evaluation</a:t>
            </a:r>
          </a:p>
          <a:p>
            <a:r>
              <a:rPr lang="en-US" dirty="0"/>
              <a:t>2010 – Double Q-Learning was theorized in the paper "Double Q-learning" by </a:t>
            </a:r>
            <a:r>
              <a:rPr lang="en-US" dirty="0" err="1"/>
              <a:t>Hado</a:t>
            </a:r>
            <a:r>
              <a:rPr lang="en-US" dirty="0"/>
              <a:t> van Hasselt (2010)</a:t>
            </a:r>
          </a:p>
          <a:p>
            <a:r>
              <a:rPr lang="en-US" dirty="0"/>
              <a:t>2016 – The paper "Deep Reinforcement Learning with Double Q-learning" by </a:t>
            </a:r>
            <a:r>
              <a:rPr lang="en-US" dirty="0" err="1"/>
              <a:t>Hado</a:t>
            </a:r>
            <a:r>
              <a:rPr lang="en-US" dirty="0"/>
              <a:t> van Hasselt, Arthur </a:t>
            </a:r>
            <a:r>
              <a:rPr lang="en-US" dirty="0" err="1"/>
              <a:t>Guez</a:t>
            </a:r>
            <a:r>
              <a:rPr lang="en-US" dirty="0"/>
              <a:t>, and David Silver  formally introduced Double Q-Learning Concepts </a:t>
            </a:r>
          </a:p>
          <a:p>
            <a:endParaRPr lang="en-US" dirty="0"/>
          </a:p>
        </p:txBody>
      </p:sp>
    </p:spTree>
    <p:extLst>
      <p:ext uri="{BB962C8B-B14F-4D97-AF65-F5344CB8AC3E}">
        <p14:creationId xmlns:p14="http://schemas.microsoft.com/office/powerpoint/2010/main" val="18292727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CBFB-85C9-B52A-E3A5-B4BD65694FEB}"/>
              </a:ext>
            </a:extLst>
          </p:cNvPr>
          <p:cNvSpPr>
            <a:spLocks noGrp="1"/>
          </p:cNvSpPr>
          <p:nvPr>
            <p:ph type="title"/>
          </p:nvPr>
        </p:nvSpPr>
        <p:spPr/>
        <p:txBody>
          <a:bodyPr/>
          <a:lstStyle/>
          <a:p>
            <a:r>
              <a:rPr lang="en-US" dirty="0"/>
              <a:t>What are DDQNs? What is the Architecture?</a:t>
            </a:r>
          </a:p>
        </p:txBody>
      </p:sp>
      <p:sp>
        <p:nvSpPr>
          <p:cNvPr id="3" name="Content Placeholder 2">
            <a:extLst>
              <a:ext uri="{FF2B5EF4-FFF2-40B4-BE49-F238E27FC236}">
                <a16:creationId xmlns:a16="http://schemas.microsoft.com/office/drawing/2014/main" id="{E180C3D5-A8D9-3BAF-0BE6-72A5AEAC7311}"/>
              </a:ext>
            </a:extLst>
          </p:cNvPr>
          <p:cNvSpPr>
            <a:spLocks noGrp="1"/>
          </p:cNvSpPr>
          <p:nvPr>
            <p:ph idx="1"/>
          </p:nvPr>
        </p:nvSpPr>
        <p:spPr/>
        <p:txBody>
          <a:bodyPr/>
          <a:lstStyle/>
          <a:p>
            <a:r>
              <a:rPr lang="en-US" dirty="0"/>
              <a:t>DDQNs are an enhancement of DQNs designed to reduce the overestimation bias by separating the action selection from the action evaluation.</a:t>
            </a:r>
          </a:p>
          <a:p>
            <a:r>
              <a:rPr lang="en-US" dirty="0"/>
              <a:t>Architecture:</a:t>
            </a:r>
          </a:p>
          <a:p>
            <a:pPr lvl="1"/>
            <a:r>
              <a:rPr lang="en-US" dirty="0"/>
              <a:t>Primary Q-Network: Used to select the action that maximizes the Q-value.</a:t>
            </a:r>
          </a:p>
          <a:p>
            <a:pPr lvl="1"/>
            <a:r>
              <a:rPr lang="en-US" dirty="0"/>
              <a:t>Target Q-Network: Used to evaluate the Q-value of the selected action.</a:t>
            </a:r>
          </a:p>
        </p:txBody>
      </p:sp>
    </p:spTree>
    <p:extLst>
      <p:ext uri="{BB962C8B-B14F-4D97-AF65-F5344CB8AC3E}">
        <p14:creationId xmlns:p14="http://schemas.microsoft.com/office/powerpoint/2010/main" val="20758509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6FAF-6A0C-CD2E-7FA1-70DB70CD81A8}"/>
              </a:ext>
            </a:extLst>
          </p:cNvPr>
          <p:cNvSpPr>
            <a:spLocks noGrp="1"/>
          </p:cNvSpPr>
          <p:nvPr>
            <p:ph type="title"/>
          </p:nvPr>
        </p:nvSpPr>
        <p:spPr/>
        <p:txBody>
          <a:bodyPr/>
          <a:lstStyle/>
          <a:p>
            <a:r>
              <a:rPr lang="en-US" dirty="0"/>
              <a:t>How do DDQNs work?</a:t>
            </a:r>
          </a:p>
        </p:txBody>
      </p:sp>
      <p:sp>
        <p:nvSpPr>
          <p:cNvPr id="3" name="Content Placeholder 2">
            <a:extLst>
              <a:ext uri="{FF2B5EF4-FFF2-40B4-BE49-F238E27FC236}">
                <a16:creationId xmlns:a16="http://schemas.microsoft.com/office/drawing/2014/main" id="{F92DCEA0-D7E5-7F34-6D01-B3D1862E8FC1}"/>
              </a:ext>
            </a:extLst>
          </p:cNvPr>
          <p:cNvSpPr>
            <a:spLocks noGrp="1"/>
          </p:cNvSpPr>
          <p:nvPr>
            <p:ph idx="1"/>
          </p:nvPr>
        </p:nvSpPr>
        <p:spPr/>
        <p:txBody>
          <a:bodyPr/>
          <a:lstStyle/>
          <a:p>
            <a:r>
              <a:rPr lang="en-US" dirty="0"/>
              <a:t>Action Selection: </a:t>
            </a:r>
          </a:p>
          <a:p>
            <a:pPr lvl="1"/>
            <a:r>
              <a:rPr lang="en-US" dirty="0"/>
              <a:t>Given a state s​, the primary network QQQ selects the action a​ that maximizes the Q-value.</a:t>
            </a:r>
          </a:p>
          <a:p>
            <a:r>
              <a:rPr lang="en-US" dirty="0"/>
              <a:t>Action Evaluation: </a:t>
            </a:r>
          </a:p>
          <a:p>
            <a:pPr lvl="1"/>
            <a:r>
              <a:rPr lang="en-US" dirty="0"/>
              <a:t>The target network Q′ is used to evaluate the Q-value of the selected action.</a:t>
            </a:r>
          </a:p>
        </p:txBody>
      </p:sp>
    </p:spTree>
    <p:extLst>
      <p:ext uri="{BB962C8B-B14F-4D97-AF65-F5344CB8AC3E}">
        <p14:creationId xmlns:p14="http://schemas.microsoft.com/office/powerpoint/2010/main" val="3958009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lose-up of hopscotch on a sidewalk">
            <a:extLst>
              <a:ext uri="{FF2B5EF4-FFF2-40B4-BE49-F238E27FC236}">
                <a16:creationId xmlns:a16="http://schemas.microsoft.com/office/drawing/2014/main" id="{4D0B11BA-3353-1955-905E-F8285CAAEBE7}"/>
              </a:ext>
            </a:extLst>
          </p:cNvPr>
          <p:cNvPicPr>
            <a:picLocks noChangeAspect="1"/>
          </p:cNvPicPr>
          <p:nvPr/>
        </p:nvPicPr>
        <p:blipFill rotWithShape="1">
          <a:blip r:embed="rId2"/>
          <a:srcRect t="7097" b="8634"/>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E4F65E-3F13-B53B-EEA2-738640B27866}"/>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10 Minute Break</a:t>
            </a:r>
          </a:p>
        </p:txBody>
      </p:sp>
    </p:spTree>
    <p:extLst>
      <p:ext uri="{BB962C8B-B14F-4D97-AF65-F5344CB8AC3E}">
        <p14:creationId xmlns:p14="http://schemas.microsoft.com/office/powerpoint/2010/main" val="169813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4CD61F-35AE-79FD-01CB-4F510552C894}"/>
              </a:ext>
            </a:extLst>
          </p:cNvPr>
          <p:cNvPicPr>
            <a:picLocks noChangeAspect="1"/>
          </p:cNvPicPr>
          <p:nvPr/>
        </p:nvPicPr>
        <p:blipFill rotWithShape="1">
          <a:blip r:embed="rId2"/>
          <a:srcRect t="17279"/>
          <a:stretch/>
        </p:blipFill>
        <p:spPr>
          <a:xfrm>
            <a:off x="20" y="10"/>
            <a:ext cx="12191979" cy="6857990"/>
          </a:xfrm>
          <a:prstGeom prst="rect">
            <a:avLst/>
          </a:prstGeom>
        </p:spPr>
      </p:pic>
      <p:sp>
        <p:nvSpPr>
          <p:cNvPr id="15" name="Rectangle 14">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itle 4">
            <a:extLst>
              <a:ext uri="{FF2B5EF4-FFF2-40B4-BE49-F238E27FC236}">
                <a16:creationId xmlns:a16="http://schemas.microsoft.com/office/drawing/2014/main" id="{87B29537-C495-444E-0403-57527AAB384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Coding DQNs</a:t>
            </a:r>
          </a:p>
        </p:txBody>
      </p:sp>
    </p:spTree>
    <p:extLst>
      <p:ext uri="{BB962C8B-B14F-4D97-AF65-F5344CB8AC3E}">
        <p14:creationId xmlns:p14="http://schemas.microsoft.com/office/powerpoint/2010/main" val="2146989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B82BC3-7A2D-D947-DAEE-3F92F3F6993B}"/>
              </a:ext>
            </a:extLst>
          </p:cNvPr>
          <p:cNvPicPr>
            <a:picLocks noChangeAspect="1"/>
          </p:cNvPicPr>
          <p:nvPr/>
        </p:nvPicPr>
        <p:blipFill rotWithShape="1">
          <a:blip r:embed="rId2"/>
          <a:srcRect t="24986" b="18764"/>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A360162-C077-8876-CEE9-2B5DC6957FD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Training DQN Model</a:t>
            </a:r>
          </a:p>
        </p:txBody>
      </p:sp>
    </p:spTree>
    <p:extLst>
      <p:ext uri="{BB962C8B-B14F-4D97-AF65-F5344CB8AC3E}">
        <p14:creationId xmlns:p14="http://schemas.microsoft.com/office/powerpoint/2010/main" val="122174902"/>
      </p:ext>
    </p:extLst>
  </p:cSld>
  <p:clrMapOvr>
    <a:masterClrMapping/>
  </p:clrMapOvr>
</p:sld>
</file>

<file path=ppt/theme/theme1.xml><?xml version="1.0" encoding="utf-8"?>
<a:theme xmlns:a="http://schemas.openxmlformats.org/drawingml/2006/main" name="BlocksVTI">
  <a:themeElements>
    <a:clrScheme name="AnalogousFromLightSeedLeftStep">
      <a:dk1>
        <a:srgbClr val="000000"/>
      </a:dk1>
      <a:lt1>
        <a:srgbClr val="FFFFFF"/>
      </a:lt1>
      <a:dk2>
        <a:srgbClr val="242B41"/>
      </a:dk2>
      <a:lt2>
        <a:srgbClr val="E2E8E2"/>
      </a:lt2>
      <a:accent1>
        <a:srgbClr val="D18BD1"/>
      </a:accent1>
      <a:accent2>
        <a:srgbClr val="A471C7"/>
      </a:accent2>
      <a:accent3>
        <a:srgbClr val="978BD1"/>
      </a:accent3>
      <a:accent4>
        <a:srgbClr val="7186C7"/>
      </a:accent4>
      <a:accent5>
        <a:srgbClr val="71AAC7"/>
      </a:accent5>
      <a:accent6>
        <a:srgbClr val="65B1AB"/>
      </a:accent6>
      <a:hlink>
        <a:srgbClr val="568F57"/>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13370</TotalTime>
  <Words>7453</Words>
  <Application>Microsoft Macintosh PowerPoint</Application>
  <PresentationFormat>Widescreen</PresentationFormat>
  <Paragraphs>699</Paragraphs>
  <Slides>128</Slides>
  <Notes>32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128</vt:i4>
      </vt:variant>
    </vt:vector>
  </HeadingPairs>
  <TitlesOfParts>
    <vt:vector size="135" baseType="lpstr">
      <vt:lpstr>Aptos</vt:lpstr>
      <vt:lpstr>Arial</vt:lpstr>
      <vt:lpstr>Avenir Next LT Pro</vt:lpstr>
      <vt:lpstr>Avenir Next LT Pro Light</vt:lpstr>
      <vt:lpstr>Courier New</vt:lpstr>
      <vt:lpstr>Wingdings</vt:lpstr>
      <vt:lpstr>BlocksVTI</vt:lpstr>
      <vt:lpstr>We Will Begin Shortly</vt:lpstr>
      <vt:lpstr>Introduction to Reinforcement Learning Workshop</vt:lpstr>
      <vt:lpstr>Please Ensure the Following:</vt:lpstr>
      <vt:lpstr>Meet the Instructors, Collaborators, and Speakers</vt:lpstr>
      <vt:lpstr>Objectives for RL Workshop</vt:lpstr>
      <vt:lpstr>Workshop Setup Details</vt:lpstr>
      <vt:lpstr>Mission:</vt:lpstr>
      <vt:lpstr>What We Will Learn:</vt:lpstr>
      <vt:lpstr>Please Welcome Haley Dozier!</vt:lpstr>
      <vt:lpstr>Thank You,   Haley Dozier!</vt:lpstr>
      <vt:lpstr>Coding Environment Setup</vt:lpstr>
      <vt:lpstr>The Forefathers of Reinforcement Learning</vt:lpstr>
      <vt:lpstr>What is Reinforcement Learning?</vt:lpstr>
      <vt:lpstr>Reinforcement Learning Explanation with Pokémon Violet</vt:lpstr>
      <vt:lpstr>What is Reinforcement Learning? (cont.)</vt:lpstr>
      <vt:lpstr>Key Distinctions in Reinforcement Learning</vt:lpstr>
      <vt:lpstr>Key Distinctions in RL (cont.)</vt:lpstr>
      <vt:lpstr>Applications of Reinforcement Learning</vt:lpstr>
      <vt:lpstr> 10 Minute Break</vt:lpstr>
      <vt:lpstr>Introduction to Q-Learning</vt:lpstr>
      <vt:lpstr>Q-Learning Algorithm Goals:</vt:lpstr>
      <vt:lpstr>Q-Learning Update Rule</vt:lpstr>
      <vt:lpstr>Mathematical Derivation Overview</vt:lpstr>
      <vt:lpstr>Q-Learning Algorithm Illustrations</vt:lpstr>
      <vt:lpstr>Applications of Q-Learning</vt:lpstr>
      <vt:lpstr>Coding The Q-Learning Algorithm</vt:lpstr>
      <vt:lpstr>15 Minute Debugging Break</vt:lpstr>
      <vt:lpstr>History of Reward Shaping</vt:lpstr>
      <vt:lpstr>Introduction to Rewards and Reward Shaping</vt:lpstr>
      <vt:lpstr>Mathematics and Impact of Reward Shaping</vt:lpstr>
      <vt:lpstr>Interesting Applications of Reward Shaping</vt:lpstr>
      <vt:lpstr>Coding Reward Shaping</vt:lpstr>
      <vt:lpstr>1 Hour Lunch Break</vt:lpstr>
      <vt:lpstr>Train your RL Model! Afterward Play Against RL Model in the GUI!</vt:lpstr>
      <vt:lpstr>15 Minute Debugging Break</vt:lpstr>
      <vt:lpstr>Drawbacks of Traditional Q-Learning</vt:lpstr>
      <vt:lpstr>Drawbacks of Q-Learning in Real Life</vt:lpstr>
      <vt:lpstr>Using Expert Data and Algorithms as Alternatives</vt:lpstr>
      <vt:lpstr>Introduction to Minimax</vt:lpstr>
      <vt:lpstr>Minimax Algorithm Explanation</vt:lpstr>
      <vt:lpstr>Minimax Algorithm Functionality</vt:lpstr>
      <vt:lpstr>PowerPoint Presentation</vt:lpstr>
      <vt:lpstr>PowerPoint Presentation</vt:lpstr>
      <vt:lpstr>Coding Minimax</vt:lpstr>
      <vt:lpstr>Play against Minimax!  Challenge: Try to Win</vt:lpstr>
      <vt:lpstr>15 Minute  Debugging Break</vt:lpstr>
      <vt:lpstr>Drawbacks of Using Expert Data</vt:lpstr>
      <vt:lpstr>Please Welcome William Leonard!</vt:lpstr>
      <vt:lpstr>Thank you,  William Leonard!</vt:lpstr>
      <vt:lpstr>Recap of Day 1, What We Learned</vt:lpstr>
      <vt:lpstr>Looking Ahead, A Glimpse into Day 2</vt:lpstr>
      <vt:lpstr>End of Day 1</vt:lpstr>
      <vt:lpstr>Welcome to Day 2 We Will Begin Shortly</vt:lpstr>
      <vt:lpstr>Please Load Day 1’s Work!</vt:lpstr>
      <vt:lpstr>Yesterday we….</vt:lpstr>
      <vt:lpstr>Yesterday We….</vt:lpstr>
      <vt:lpstr>Today We Will Discuss…</vt:lpstr>
      <vt:lpstr>Today We Will Discuss… </vt:lpstr>
      <vt:lpstr>Limitations from Q-Learning and Expert Data</vt:lpstr>
      <vt:lpstr>Examples of Basic Q-Learning Drawbacks</vt:lpstr>
      <vt:lpstr>Welcome Jo Jabour!</vt:lpstr>
      <vt:lpstr>Thank You Jo Jabour!</vt:lpstr>
      <vt:lpstr>Please Load Day 1’s Work!</vt:lpstr>
      <vt:lpstr>Early Foundations of Deep Learning</vt:lpstr>
      <vt:lpstr>What are Neural Networks?</vt:lpstr>
      <vt:lpstr>Similarities Between Biological and Artificial Neurons</vt:lpstr>
      <vt:lpstr>Neural Networks as Universal Function Approximators</vt:lpstr>
      <vt:lpstr>What is Deep Learning?</vt:lpstr>
      <vt:lpstr>Architecture of Deep Learning</vt:lpstr>
      <vt:lpstr>What are Deep Networks?</vt:lpstr>
      <vt:lpstr>Hierarchical Feature Representation </vt:lpstr>
      <vt:lpstr>Non-linear Activation Functions</vt:lpstr>
      <vt:lpstr>Forward Propagation Overview and Architecture</vt:lpstr>
      <vt:lpstr>Forward Propagation (Hidden Layers)</vt:lpstr>
      <vt:lpstr>Output Layer (Forward Propagation)</vt:lpstr>
      <vt:lpstr>Example of Neural Network with Children’s Books and Media</vt:lpstr>
      <vt:lpstr>Loss Function</vt:lpstr>
      <vt:lpstr>Backpropagation Process</vt:lpstr>
      <vt:lpstr>Deep Learning Usages</vt:lpstr>
      <vt:lpstr>GANs Expanded</vt:lpstr>
      <vt:lpstr>Practicality of Deep Learning</vt:lpstr>
      <vt:lpstr>PowerPoint Presentation</vt:lpstr>
      <vt:lpstr>What are Deep Q-Networks (DQNs)?</vt:lpstr>
      <vt:lpstr>Key Concepts of DQNs</vt:lpstr>
      <vt:lpstr>Brief History of Deep Q-Learning</vt:lpstr>
      <vt:lpstr>DQN Architecture Components</vt:lpstr>
      <vt:lpstr>Deep Q-Learning Algorithm</vt:lpstr>
      <vt:lpstr>Training Process for DQNs</vt:lpstr>
      <vt:lpstr>What is Batch Size and Minibatch? </vt:lpstr>
      <vt:lpstr>Importance of Batch Size and Mini-Batch…</vt:lpstr>
      <vt:lpstr>Applications of DQNs</vt:lpstr>
      <vt:lpstr>Drawbacks of DQNs</vt:lpstr>
      <vt:lpstr>Summary of DQNs</vt:lpstr>
      <vt:lpstr>Overview of Double Deep Q-Learning</vt:lpstr>
      <vt:lpstr>What are DDQNs? What is the Architecture?</vt:lpstr>
      <vt:lpstr>How do DDQNs work?</vt:lpstr>
      <vt:lpstr>10 Minute Break</vt:lpstr>
      <vt:lpstr>Coding DQNs</vt:lpstr>
      <vt:lpstr>Training DQN Model</vt:lpstr>
      <vt:lpstr>Play Against DQN</vt:lpstr>
      <vt:lpstr>1-Hour Lunch Break</vt:lpstr>
      <vt:lpstr>Drawbacks of DQNs: Instability and Divergence</vt:lpstr>
      <vt:lpstr>Instability and Divergence</vt:lpstr>
      <vt:lpstr>Drawbacks of DQNs: Large State Spaces</vt:lpstr>
      <vt:lpstr>Large State Spaces</vt:lpstr>
      <vt:lpstr>Drawbacks of DQNs: Overestimation Bias</vt:lpstr>
      <vt:lpstr>Solutions to Drawbacks of DQNs</vt:lpstr>
      <vt:lpstr>Transfer Learning</vt:lpstr>
      <vt:lpstr>Deep Q-Learning from Demonstrations (DQfD)</vt:lpstr>
      <vt:lpstr>Key Concepts for DQfDs</vt:lpstr>
      <vt:lpstr>History of DQfDs</vt:lpstr>
      <vt:lpstr>DQfD Components</vt:lpstr>
      <vt:lpstr>DQfD Algorithm</vt:lpstr>
      <vt:lpstr>Transfer Learning and DQfDs…</vt:lpstr>
      <vt:lpstr>Training Process for DQfDs</vt:lpstr>
      <vt:lpstr>Applications of DQfDs</vt:lpstr>
      <vt:lpstr>Code DQfD Algorithm</vt:lpstr>
      <vt:lpstr>15 Minute Debugging Break</vt:lpstr>
      <vt:lpstr>Train DQfD Model</vt:lpstr>
      <vt:lpstr>Play Against DQfD</vt:lpstr>
      <vt:lpstr>Play Against All Models via Web</vt:lpstr>
      <vt:lpstr>Where Now?</vt:lpstr>
      <vt:lpstr>Acknowledgements</vt:lpstr>
      <vt:lpstr>Thank You!</vt:lpstr>
      <vt:lpstr>End of Day 2</vt:lpstr>
      <vt:lpstr>Citations</vt:lpstr>
      <vt:lpstr>References </vt:lpstr>
      <vt:lpstr>References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Tyler J Jackson</dc:creator>
  <cp:lastModifiedBy>Tyler J Jackson</cp:lastModifiedBy>
  <cp:revision>104</cp:revision>
  <dcterms:created xsi:type="dcterms:W3CDTF">2024-07-01T21:51:20Z</dcterms:created>
  <dcterms:modified xsi:type="dcterms:W3CDTF">2024-07-11T13:44:11Z</dcterms:modified>
</cp:coreProperties>
</file>